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2" r:id="rId2"/>
  </p:sldMasterIdLst>
  <p:notesMasterIdLst>
    <p:notesMasterId r:id="rId47"/>
  </p:notesMasterIdLst>
  <p:handoutMasterIdLst>
    <p:handoutMasterId r:id="rId48"/>
  </p:handoutMasterIdLst>
  <p:sldIdLst>
    <p:sldId id="256" r:id="rId3"/>
    <p:sldId id="257" r:id="rId4"/>
    <p:sldId id="342" r:id="rId5"/>
    <p:sldId id="344" r:id="rId6"/>
    <p:sldId id="343" r:id="rId7"/>
    <p:sldId id="341" r:id="rId8"/>
    <p:sldId id="339" r:id="rId9"/>
    <p:sldId id="340" r:id="rId10"/>
    <p:sldId id="345" r:id="rId11"/>
    <p:sldId id="357" r:id="rId12"/>
    <p:sldId id="268" r:id="rId13"/>
    <p:sldId id="270" r:id="rId14"/>
    <p:sldId id="271" r:id="rId15"/>
    <p:sldId id="272" r:id="rId16"/>
    <p:sldId id="274" r:id="rId17"/>
    <p:sldId id="273" r:id="rId18"/>
    <p:sldId id="361" r:id="rId19"/>
    <p:sldId id="369" r:id="rId20"/>
    <p:sldId id="275" r:id="rId21"/>
    <p:sldId id="277" r:id="rId22"/>
    <p:sldId id="323" r:id="rId23"/>
    <p:sldId id="279" r:id="rId24"/>
    <p:sldId id="325" r:id="rId25"/>
    <p:sldId id="278" r:id="rId26"/>
    <p:sldId id="280" r:id="rId27"/>
    <p:sldId id="366" r:id="rId28"/>
    <p:sldId id="367" r:id="rId29"/>
    <p:sldId id="368" r:id="rId30"/>
    <p:sldId id="360" r:id="rId31"/>
    <p:sldId id="362" r:id="rId32"/>
    <p:sldId id="363" r:id="rId33"/>
    <p:sldId id="364" r:id="rId34"/>
    <p:sldId id="289" r:id="rId35"/>
    <p:sldId id="334" r:id="rId36"/>
    <p:sldId id="350" r:id="rId37"/>
    <p:sldId id="298" r:id="rId38"/>
    <p:sldId id="291" r:id="rId39"/>
    <p:sldId id="348" r:id="rId40"/>
    <p:sldId id="349" r:id="rId41"/>
    <p:sldId id="358" r:id="rId42"/>
    <p:sldId id="266" r:id="rId43"/>
    <p:sldId id="313" r:id="rId44"/>
    <p:sldId id="267" r:id="rId45"/>
    <p:sldId id="370" r:id="rId46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9933"/>
    <a:srgbClr val="FF8FA2"/>
    <a:srgbClr val="FFFF00"/>
    <a:srgbClr val="99FF99"/>
    <a:srgbClr val="CC0099"/>
    <a:srgbClr val="993300"/>
    <a:srgbClr val="6600CC"/>
    <a:srgbClr val="006600"/>
    <a:srgbClr val="660066"/>
    <a:srgbClr val="FFCC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085" autoAdjust="0"/>
    <p:restoredTop sz="71207" autoAdjust="0"/>
  </p:normalViewPr>
  <p:slideViewPr>
    <p:cSldViewPr>
      <p:cViewPr varScale="1">
        <p:scale>
          <a:sx n="83" d="100"/>
          <a:sy n="83" d="100"/>
        </p:scale>
        <p:origin x="-24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36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2" Type="http://schemas.openxmlformats.org/officeDocument/2006/relationships/slide" Target="slides/slide8.xml"/><Relationship Id="rId1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CE460-0B7B-4946-91D1-9C6928062FBB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CD07322-EB11-49BE-BC2C-0DEB6FCBBDD4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Internet Era</a:t>
          </a:r>
          <a:endParaRPr lang="en-US" dirty="0"/>
        </a:p>
      </dgm:t>
    </dgm:pt>
    <dgm:pt modelId="{9E5939B1-C325-4203-9318-7E2FC63B1EEB}" type="parTrans" cxnId="{04B0B193-FDA9-48F1-BA59-083FF7048AAD}">
      <dgm:prSet/>
      <dgm:spPr/>
      <dgm:t>
        <a:bodyPr/>
        <a:lstStyle/>
        <a:p>
          <a:endParaRPr lang="en-US"/>
        </a:p>
      </dgm:t>
    </dgm:pt>
    <dgm:pt modelId="{C3EAA324-4564-4840-A31D-05FD41DC915B}" type="sibTrans" cxnId="{04B0B193-FDA9-48F1-BA59-083FF7048AAD}">
      <dgm:prSet/>
      <dgm:spPr/>
      <dgm:t>
        <a:bodyPr/>
        <a:lstStyle/>
        <a:p>
          <a:endParaRPr lang="en-US"/>
        </a:p>
      </dgm:t>
    </dgm:pt>
    <dgm:pt modelId="{4C3C4999-10BA-4739-9709-AF178EF19E6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Space Age</a:t>
          </a:r>
          <a:endParaRPr lang="en-US" dirty="0"/>
        </a:p>
      </dgm:t>
    </dgm:pt>
    <dgm:pt modelId="{7B2812A9-B01A-4E17-BA89-D413D1DDFDA5}" type="parTrans" cxnId="{07930482-6AEA-4FF8-9387-21C8DC716450}">
      <dgm:prSet/>
      <dgm:spPr/>
      <dgm:t>
        <a:bodyPr/>
        <a:lstStyle/>
        <a:p>
          <a:endParaRPr lang="en-US"/>
        </a:p>
      </dgm:t>
    </dgm:pt>
    <dgm:pt modelId="{5154F7D5-B496-434F-958B-CEB571E0DD99}" type="sibTrans" cxnId="{07930482-6AEA-4FF8-9387-21C8DC716450}">
      <dgm:prSet/>
      <dgm:spPr/>
      <dgm:t>
        <a:bodyPr/>
        <a:lstStyle/>
        <a:p>
          <a:endParaRPr lang="en-US"/>
        </a:p>
      </dgm:t>
    </dgm:pt>
    <dgm:pt modelId="{0F942250-6C33-4B29-A98A-CFE3FA3B2B5B}">
      <dgm:prSet phldrT="[Text]"/>
      <dgm:spPr>
        <a:solidFill>
          <a:srgbClr val="006600"/>
        </a:solidFill>
      </dgm:spPr>
      <dgm:t>
        <a:bodyPr/>
        <a:lstStyle/>
        <a:p>
          <a:r>
            <a:rPr lang="en-US" dirty="0" smtClean="0"/>
            <a:t>Yours Truly</a:t>
          </a:r>
          <a:endParaRPr lang="en-US" dirty="0"/>
        </a:p>
      </dgm:t>
    </dgm:pt>
    <dgm:pt modelId="{B5F5FECE-FFBC-48C3-BD38-0E8472233F65}" type="parTrans" cxnId="{BFB10C9E-1A5A-4CD1-9178-C9A7F712EE59}">
      <dgm:prSet/>
      <dgm:spPr/>
      <dgm:t>
        <a:bodyPr/>
        <a:lstStyle/>
        <a:p>
          <a:endParaRPr lang="en-US"/>
        </a:p>
      </dgm:t>
    </dgm:pt>
    <dgm:pt modelId="{27E52FEB-E34B-44E1-9BFA-7C293D3D1C2D}" type="sibTrans" cxnId="{BFB10C9E-1A5A-4CD1-9178-C9A7F712EE59}">
      <dgm:prSet/>
      <dgm:spPr/>
      <dgm:t>
        <a:bodyPr/>
        <a:lstStyle/>
        <a:p>
          <a:endParaRPr lang="en-US"/>
        </a:p>
      </dgm:t>
    </dgm:pt>
    <dgm:pt modelId="{A1017C3A-6971-4EFF-89A4-4FC258367F01}">
      <dgm:prSet phldrT="[Text]"/>
      <dgm:spPr>
        <a:solidFill>
          <a:srgbClr val="993300"/>
        </a:solidFill>
      </dgm:spPr>
      <dgm:t>
        <a:bodyPr/>
        <a:lstStyle/>
        <a:p>
          <a:r>
            <a:rPr lang="en-US" dirty="0" smtClean="0"/>
            <a:t>Personal Computing</a:t>
          </a:r>
          <a:endParaRPr lang="en-US" dirty="0"/>
        </a:p>
      </dgm:t>
    </dgm:pt>
    <dgm:pt modelId="{D8FE5A40-4E03-455D-B395-F6488B8578E8}" type="parTrans" cxnId="{8F5CC1A6-193F-4609-B779-1D077CE1EBCA}">
      <dgm:prSet/>
      <dgm:spPr/>
      <dgm:t>
        <a:bodyPr/>
        <a:lstStyle/>
        <a:p>
          <a:endParaRPr lang="en-US"/>
        </a:p>
      </dgm:t>
    </dgm:pt>
    <dgm:pt modelId="{3F26EDE0-2BE8-4F8F-B490-DCC87C57B969}" type="sibTrans" cxnId="{8F5CC1A6-193F-4609-B779-1D077CE1EBCA}">
      <dgm:prSet/>
      <dgm:spPr/>
      <dgm:t>
        <a:bodyPr/>
        <a:lstStyle/>
        <a:p>
          <a:endParaRPr lang="en-US"/>
        </a:p>
      </dgm:t>
    </dgm:pt>
    <dgm:pt modelId="{FA26783A-75ED-4223-B8C4-E8A2243AFF63}">
      <dgm:prSet phldrT="[Text]"/>
      <dgm:spPr>
        <a:solidFill>
          <a:srgbClr val="CC0099"/>
        </a:solidFill>
      </dgm:spPr>
      <dgm:t>
        <a:bodyPr/>
        <a:lstStyle/>
        <a:p>
          <a:r>
            <a:rPr lang="en-US" dirty="0" smtClean="0"/>
            <a:t>United States</a:t>
          </a:r>
          <a:endParaRPr lang="en-US" dirty="0"/>
        </a:p>
      </dgm:t>
    </dgm:pt>
    <dgm:pt modelId="{C0DF66C2-F6A5-47E4-8445-D573FBF97C6B}" type="parTrans" cxnId="{EFE8EF2A-DE87-44E6-A4EC-5ADC6E0A58A3}">
      <dgm:prSet/>
      <dgm:spPr/>
      <dgm:t>
        <a:bodyPr/>
        <a:lstStyle/>
        <a:p>
          <a:endParaRPr lang="en-US"/>
        </a:p>
      </dgm:t>
    </dgm:pt>
    <dgm:pt modelId="{4D367B33-D5B1-4CF7-92E9-3B3CE4C7C606}" type="sibTrans" cxnId="{EFE8EF2A-DE87-44E6-A4EC-5ADC6E0A58A3}">
      <dgm:prSet/>
      <dgm:spPr/>
      <dgm:t>
        <a:bodyPr/>
        <a:lstStyle/>
        <a:p>
          <a:endParaRPr lang="en-US"/>
        </a:p>
      </dgm:t>
    </dgm:pt>
    <dgm:pt modelId="{67C420C7-832D-4018-A7FB-A21E13893C31}" type="pres">
      <dgm:prSet presAssocID="{C32CE460-0B7B-4946-91D1-9C6928062F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6B95B8-FD5F-409D-8212-FC78436F7BEF}" type="pres">
      <dgm:prSet presAssocID="{7CD07322-EB11-49BE-BC2C-0DEB6FCBBDD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1866E-27DC-4A08-B0B0-2AD250054CD0}" type="pres">
      <dgm:prSet presAssocID="{C3EAA324-4564-4840-A31D-05FD41DC915B}" presName="sibTrans" presStyleCnt="0"/>
      <dgm:spPr/>
    </dgm:pt>
    <dgm:pt modelId="{FA79D864-CA83-4CA7-A755-1CFEC674C29E}" type="pres">
      <dgm:prSet presAssocID="{4C3C4999-10BA-4739-9709-AF178EF19E6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6931A0-0DE6-4A74-8805-63B3EC44AE0A}" type="pres">
      <dgm:prSet presAssocID="{5154F7D5-B496-434F-958B-CEB571E0DD99}" presName="sibTrans" presStyleCnt="0"/>
      <dgm:spPr/>
    </dgm:pt>
    <dgm:pt modelId="{B01A321E-8D0D-4B53-B347-88A19264C9DE}" type="pres">
      <dgm:prSet presAssocID="{0F942250-6C33-4B29-A98A-CFE3FA3B2B5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4BE32-2202-45D6-B9B7-E7708D66BE19}" type="pres">
      <dgm:prSet presAssocID="{27E52FEB-E34B-44E1-9BFA-7C293D3D1C2D}" presName="sibTrans" presStyleCnt="0"/>
      <dgm:spPr/>
    </dgm:pt>
    <dgm:pt modelId="{766D0CFE-409A-4053-8B04-952D63413380}" type="pres">
      <dgm:prSet presAssocID="{A1017C3A-6971-4EFF-89A4-4FC258367F0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7AF55-0BFE-437C-9514-6E6189059A88}" type="pres">
      <dgm:prSet presAssocID="{3F26EDE0-2BE8-4F8F-B490-DCC87C57B969}" presName="sibTrans" presStyleCnt="0"/>
      <dgm:spPr/>
    </dgm:pt>
    <dgm:pt modelId="{9BF64722-619F-4D2A-89C7-C414F7355B36}" type="pres">
      <dgm:prSet presAssocID="{FA26783A-75ED-4223-B8C4-E8A2243AFF6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B0B193-FDA9-48F1-BA59-083FF7048AAD}" srcId="{C32CE460-0B7B-4946-91D1-9C6928062FBB}" destId="{7CD07322-EB11-49BE-BC2C-0DEB6FCBBDD4}" srcOrd="0" destOrd="0" parTransId="{9E5939B1-C325-4203-9318-7E2FC63B1EEB}" sibTransId="{C3EAA324-4564-4840-A31D-05FD41DC915B}"/>
    <dgm:cxn modelId="{77B423A9-7832-4BF0-8752-E28154964D63}" type="presOf" srcId="{C32CE460-0B7B-4946-91D1-9C6928062FBB}" destId="{67C420C7-832D-4018-A7FB-A21E13893C31}" srcOrd="0" destOrd="0" presId="urn:microsoft.com/office/officeart/2005/8/layout/default"/>
    <dgm:cxn modelId="{72C39944-B3A8-4C78-B649-56CF6F697922}" type="presOf" srcId="{A1017C3A-6971-4EFF-89A4-4FC258367F01}" destId="{766D0CFE-409A-4053-8B04-952D63413380}" srcOrd="0" destOrd="0" presId="urn:microsoft.com/office/officeart/2005/8/layout/default"/>
    <dgm:cxn modelId="{8F5CC1A6-193F-4609-B779-1D077CE1EBCA}" srcId="{C32CE460-0B7B-4946-91D1-9C6928062FBB}" destId="{A1017C3A-6971-4EFF-89A4-4FC258367F01}" srcOrd="3" destOrd="0" parTransId="{D8FE5A40-4E03-455D-B395-F6488B8578E8}" sibTransId="{3F26EDE0-2BE8-4F8F-B490-DCC87C57B969}"/>
    <dgm:cxn modelId="{E4F5D76C-F4A6-4D6A-9529-89C0DCE3A687}" type="presOf" srcId="{FA26783A-75ED-4223-B8C4-E8A2243AFF63}" destId="{9BF64722-619F-4D2A-89C7-C414F7355B36}" srcOrd="0" destOrd="0" presId="urn:microsoft.com/office/officeart/2005/8/layout/default"/>
    <dgm:cxn modelId="{EFE8EF2A-DE87-44E6-A4EC-5ADC6E0A58A3}" srcId="{C32CE460-0B7B-4946-91D1-9C6928062FBB}" destId="{FA26783A-75ED-4223-B8C4-E8A2243AFF63}" srcOrd="4" destOrd="0" parTransId="{C0DF66C2-F6A5-47E4-8445-D573FBF97C6B}" sibTransId="{4D367B33-D5B1-4CF7-92E9-3B3CE4C7C606}"/>
    <dgm:cxn modelId="{88840B53-A1AE-4944-8DC4-EE0F03883EB6}" type="presOf" srcId="{0F942250-6C33-4B29-A98A-CFE3FA3B2B5B}" destId="{B01A321E-8D0D-4B53-B347-88A19264C9DE}" srcOrd="0" destOrd="0" presId="urn:microsoft.com/office/officeart/2005/8/layout/default"/>
    <dgm:cxn modelId="{92368219-F9B1-42EA-A2E3-BE87C7DFD9B2}" type="presOf" srcId="{7CD07322-EB11-49BE-BC2C-0DEB6FCBBDD4}" destId="{A16B95B8-FD5F-409D-8212-FC78436F7BEF}" srcOrd="0" destOrd="0" presId="urn:microsoft.com/office/officeart/2005/8/layout/default"/>
    <dgm:cxn modelId="{216F481A-DE8B-4314-AC5F-5BDF898D9FD8}" type="presOf" srcId="{4C3C4999-10BA-4739-9709-AF178EF19E63}" destId="{FA79D864-CA83-4CA7-A755-1CFEC674C29E}" srcOrd="0" destOrd="0" presId="urn:microsoft.com/office/officeart/2005/8/layout/default"/>
    <dgm:cxn modelId="{BFB10C9E-1A5A-4CD1-9178-C9A7F712EE59}" srcId="{C32CE460-0B7B-4946-91D1-9C6928062FBB}" destId="{0F942250-6C33-4B29-A98A-CFE3FA3B2B5B}" srcOrd="2" destOrd="0" parTransId="{B5F5FECE-FFBC-48C3-BD38-0E8472233F65}" sibTransId="{27E52FEB-E34B-44E1-9BFA-7C293D3D1C2D}"/>
    <dgm:cxn modelId="{07930482-6AEA-4FF8-9387-21C8DC716450}" srcId="{C32CE460-0B7B-4946-91D1-9C6928062FBB}" destId="{4C3C4999-10BA-4739-9709-AF178EF19E63}" srcOrd="1" destOrd="0" parTransId="{7B2812A9-B01A-4E17-BA89-D413D1DDFDA5}" sibTransId="{5154F7D5-B496-434F-958B-CEB571E0DD99}"/>
    <dgm:cxn modelId="{0F5E961C-AD69-4704-A214-7BAE63C2D678}" type="presParOf" srcId="{67C420C7-832D-4018-A7FB-A21E13893C31}" destId="{A16B95B8-FD5F-409D-8212-FC78436F7BEF}" srcOrd="0" destOrd="0" presId="urn:microsoft.com/office/officeart/2005/8/layout/default"/>
    <dgm:cxn modelId="{99C1515F-45E3-42B8-82A7-6F09B1D265D9}" type="presParOf" srcId="{67C420C7-832D-4018-A7FB-A21E13893C31}" destId="{0E71866E-27DC-4A08-B0B0-2AD250054CD0}" srcOrd="1" destOrd="0" presId="urn:microsoft.com/office/officeart/2005/8/layout/default"/>
    <dgm:cxn modelId="{7C2E1B51-9744-40C1-A4CA-9B3BAC4A0277}" type="presParOf" srcId="{67C420C7-832D-4018-A7FB-A21E13893C31}" destId="{FA79D864-CA83-4CA7-A755-1CFEC674C29E}" srcOrd="2" destOrd="0" presId="urn:microsoft.com/office/officeart/2005/8/layout/default"/>
    <dgm:cxn modelId="{86F2FF09-6E6F-4694-B5B4-A3EF84D53209}" type="presParOf" srcId="{67C420C7-832D-4018-A7FB-A21E13893C31}" destId="{996931A0-0DE6-4A74-8805-63B3EC44AE0A}" srcOrd="3" destOrd="0" presId="urn:microsoft.com/office/officeart/2005/8/layout/default"/>
    <dgm:cxn modelId="{8A4BB842-4B08-49F9-8CF2-F81031849059}" type="presParOf" srcId="{67C420C7-832D-4018-A7FB-A21E13893C31}" destId="{B01A321E-8D0D-4B53-B347-88A19264C9DE}" srcOrd="4" destOrd="0" presId="urn:microsoft.com/office/officeart/2005/8/layout/default"/>
    <dgm:cxn modelId="{36C94633-71F5-40D9-926E-ADA654788A57}" type="presParOf" srcId="{67C420C7-832D-4018-A7FB-A21E13893C31}" destId="{ADE4BE32-2202-45D6-B9B7-E7708D66BE19}" srcOrd="5" destOrd="0" presId="urn:microsoft.com/office/officeart/2005/8/layout/default"/>
    <dgm:cxn modelId="{C36CF2DC-9031-48DB-A572-98E8C4F4CB96}" type="presParOf" srcId="{67C420C7-832D-4018-A7FB-A21E13893C31}" destId="{766D0CFE-409A-4053-8B04-952D63413380}" srcOrd="6" destOrd="0" presId="urn:microsoft.com/office/officeart/2005/8/layout/default"/>
    <dgm:cxn modelId="{63AEE833-6379-4C1F-BD80-59CFA2A5B79E}" type="presParOf" srcId="{67C420C7-832D-4018-A7FB-A21E13893C31}" destId="{43F7AF55-0BFE-437C-9514-6E6189059A88}" srcOrd="7" destOrd="0" presId="urn:microsoft.com/office/officeart/2005/8/layout/default"/>
    <dgm:cxn modelId="{0D3B1712-E46D-426B-A53B-AB09C5698EDA}" type="presParOf" srcId="{67C420C7-832D-4018-A7FB-A21E13893C31}" destId="{9BF64722-619F-4D2A-89C7-C414F7355B3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2CE460-0B7B-4946-91D1-9C6928062FBB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CD07322-EB11-49BE-BC2C-0DEB6FCBBDD4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Internet Era</a:t>
          </a:r>
          <a:endParaRPr lang="en-US" dirty="0"/>
        </a:p>
      </dgm:t>
    </dgm:pt>
    <dgm:pt modelId="{9E5939B1-C325-4203-9318-7E2FC63B1EEB}" type="parTrans" cxnId="{04B0B193-FDA9-48F1-BA59-083FF7048AAD}">
      <dgm:prSet/>
      <dgm:spPr/>
      <dgm:t>
        <a:bodyPr/>
        <a:lstStyle/>
        <a:p>
          <a:endParaRPr lang="en-US"/>
        </a:p>
      </dgm:t>
    </dgm:pt>
    <dgm:pt modelId="{C3EAA324-4564-4840-A31D-05FD41DC915B}" type="sibTrans" cxnId="{04B0B193-FDA9-48F1-BA59-083FF7048AAD}">
      <dgm:prSet/>
      <dgm:spPr/>
      <dgm:t>
        <a:bodyPr/>
        <a:lstStyle/>
        <a:p>
          <a:endParaRPr lang="en-US"/>
        </a:p>
      </dgm:t>
    </dgm:pt>
    <dgm:pt modelId="{4C3C4999-10BA-4739-9709-AF178EF19E6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Space Age</a:t>
          </a:r>
          <a:endParaRPr lang="en-US" dirty="0"/>
        </a:p>
      </dgm:t>
    </dgm:pt>
    <dgm:pt modelId="{7B2812A9-B01A-4E17-BA89-D413D1DDFDA5}" type="parTrans" cxnId="{07930482-6AEA-4FF8-9387-21C8DC716450}">
      <dgm:prSet/>
      <dgm:spPr/>
      <dgm:t>
        <a:bodyPr/>
        <a:lstStyle/>
        <a:p>
          <a:endParaRPr lang="en-US"/>
        </a:p>
      </dgm:t>
    </dgm:pt>
    <dgm:pt modelId="{5154F7D5-B496-434F-958B-CEB571E0DD99}" type="sibTrans" cxnId="{07930482-6AEA-4FF8-9387-21C8DC716450}">
      <dgm:prSet/>
      <dgm:spPr/>
      <dgm:t>
        <a:bodyPr/>
        <a:lstStyle/>
        <a:p>
          <a:endParaRPr lang="en-US"/>
        </a:p>
      </dgm:t>
    </dgm:pt>
    <dgm:pt modelId="{0F942250-6C33-4B29-A98A-CFE3FA3B2B5B}">
      <dgm:prSet phldrT="[Text]"/>
      <dgm:spPr>
        <a:solidFill>
          <a:srgbClr val="006600"/>
        </a:solidFill>
      </dgm:spPr>
      <dgm:t>
        <a:bodyPr/>
        <a:lstStyle/>
        <a:p>
          <a:r>
            <a:rPr lang="en-US" dirty="0" smtClean="0"/>
            <a:t>Yours Truly</a:t>
          </a:r>
          <a:endParaRPr lang="en-US" dirty="0"/>
        </a:p>
      </dgm:t>
    </dgm:pt>
    <dgm:pt modelId="{B5F5FECE-FFBC-48C3-BD38-0E8472233F65}" type="parTrans" cxnId="{BFB10C9E-1A5A-4CD1-9178-C9A7F712EE59}">
      <dgm:prSet/>
      <dgm:spPr/>
      <dgm:t>
        <a:bodyPr/>
        <a:lstStyle/>
        <a:p>
          <a:endParaRPr lang="en-US"/>
        </a:p>
      </dgm:t>
    </dgm:pt>
    <dgm:pt modelId="{27E52FEB-E34B-44E1-9BFA-7C293D3D1C2D}" type="sibTrans" cxnId="{BFB10C9E-1A5A-4CD1-9178-C9A7F712EE59}">
      <dgm:prSet/>
      <dgm:spPr/>
      <dgm:t>
        <a:bodyPr/>
        <a:lstStyle/>
        <a:p>
          <a:endParaRPr lang="en-US"/>
        </a:p>
      </dgm:t>
    </dgm:pt>
    <dgm:pt modelId="{A1017C3A-6971-4EFF-89A4-4FC258367F01}">
      <dgm:prSet phldrT="[Text]"/>
      <dgm:spPr>
        <a:solidFill>
          <a:srgbClr val="993300"/>
        </a:solidFill>
      </dgm:spPr>
      <dgm:t>
        <a:bodyPr/>
        <a:lstStyle/>
        <a:p>
          <a:r>
            <a:rPr lang="en-US" dirty="0" smtClean="0"/>
            <a:t>Personal Computing</a:t>
          </a:r>
          <a:endParaRPr lang="en-US" dirty="0"/>
        </a:p>
      </dgm:t>
    </dgm:pt>
    <dgm:pt modelId="{D8FE5A40-4E03-455D-B395-F6488B8578E8}" type="parTrans" cxnId="{8F5CC1A6-193F-4609-B779-1D077CE1EBCA}">
      <dgm:prSet/>
      <dgm:spPr/>
      <dgm:t>
        <a:bodyPr/>
        <a:lstStyle/>
        <a:p>
          <a:endParaRPr lang="en-US"/>
        </a:p>
      </dgm:t>
    </dgm:pt>
    <dgm:pt modelId="{3F26EDE0-2BE8-4F8F-B490-DCC87C57B969}" type="sibTrans" cxnId="{8F5CC1A6-193F-4609-B779-1D077CE1EBCA}">
      <dgm:prSet/>
      <dgm:spPr/>
      <dgm:t>
        <a:bodyPr/>
        <a:lstStyle/>
        <a:p>
          <a:endParaRPr lang="en-US"/>
        </a:p>
      </dgm:t>
    </dgm:pt>
    <dgm:pt modelId="{FA26783A-75ED-4223-B8C4-E8A2243AFF63}">
      <dgm:prSet phldrT="[Text]"/>
      <dgm:spPr>
        <a:solidFill>
          <a:srgbClr val="CC0099"/>
        </a:solidFill>
      </dgm:spPr>
      <dgm:t>
        <a:bodyPr/>
        <a:lstStyle/>
        <a:p>
          <a:r>
            <a:rPr lang="en-US" dirty="0" smtClean="0"/>
            <a:t>United States</a:t>
          </a:r>
          <a:endParaRPr lang="en-US" dirty="0"/>
        </a:p>
      </dgm:t>
    </dgm:pt>
    <dgm:pt modelId="{C0DF66C2-F6A5-47E4-8445-D573FBF97C6B}" type="parTrans" cxnId="{EFE8EF2A-DE87-44E6-A4EC-5ADC6E0A58A3}">
      <dgm:prSet/>
      <dgm:spPr/>
      <dgm:t>
        <a:bodyPr/>
        <a:lstStyle/>
        <a:p>
          <a:endParaRPr lang="en-US"/>
        </a:p>
      </dgm:t>
    </dgm:pt>
    <dgm:pt modelId="{4D367B33-D5B1-4CF7-92E9-3B3CE4C7C606}" type="sibTrans" cxnId="{EFE8EF2A-DE87-44E6-A4EC-5ADC6E0A58A3}">
      <dgm:prSet/>
      <dgm:spPr/>
      <dgm:t>
        <a:bodyPr/>
        <a:lstStyle/>
        <a:p>
          <a:endParaRPr lang="en-US"/>
        </a:p>
      </dgm:t>
    </dgm:pt>
    <dgm:pt modelId="{67C420C7-832D-4018-A7FB-A21E13893C31}" type="pres">
      <dgm:prSet presAssocID="{C32CE460-0B7B-4946-91D1-9C6928062F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6B95B8-FD5F-409D-8212-FC78436F7BEF}" type="pres">
      <dgm:prSet presAssocID="{7CD07322-EB11-49BE-BC2C-0DEB6FCBBDD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1866E-27DC-4A08-B0B0-2AD250054CD0}" type="pres">
      <dgm:prSet presAssocID="{C3EAA324-4564-4840-A31D-05FD41DC915B}" presName="sibTrans" presStyleCnt="0"/>
      <dgm:spPr/>
    </dgm:pt>
    <dgm:pt modelId="{FA79D864-CA83-4CA7-A755-1CFEC674C29E}" type="pres">
      <dgm:prSet presAssocID="{4C3C4999-10BA-4739-9709-AF178EF19E6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6931A0-0DE6-4A74-8805-63B3EC44AE0A}" type="pres">
      <dgm:prSet presAssocID="{5154F7D5-B496-434F-958B-CEB571E0DD99}" presName="sibTrans" presStyleCnt="0"/>
      <dgm:spPr/>
    </dgm:pt>
    <dgm:pt modelId="{B01A321E-8D0D-4B53-B347-88A19264C9DE}" type="pres">
      <dgm:prSet presAssocID="{0F942250-6C33-4B29-A98A-CFE3FA3B2B5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4BE32-2202-45D6-B9B7-E7708D66BE19}" type="pres">
      <dgm:prSet presAssocID="{27E52FEB-E34B-44E1-9BFA-7C293D3D1C2D}" presName="sibTrans" presStyleCnt="0"/>
      <dgm:spPr/>
    </dgm:pt>
    <dgm:pt modelId="{766D0CFE-409A-4053-8B04-952D63413380}" type="pres">
      <dgm:prSet presAssocID="{A1017C3A-6971-4EFF-89A4-4FC258367F0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7AF55-0BFE-437C-9514-6E6189059A88}" type="pres">
      <dgm:prSet presAssocID="{3F26EDE0-2BE8-4F8F-B490-DCC87C57B969}" presName="sibTrans" presStyleCnt="0"/>
      <dgm:spPr/>
    </dgm:pt>
    <dgm:pt modelId="{9BF64722-619F-4D2A-89C7-C414F7355B36}" type="pres">
      <dgm:prSet presAssocID="{FA26783A-75ED-4223-B8C4-E8A2243AFF6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78AAB0-3F4E-4A43-8BE0-C09DADF08AAF}" type="presOf" srcId="{0F942250-6C33-4B29-A98A-CFE3FA3B2B5B}" destId="{B01A321E-8D0D-4B53-B347-88A19264C9DE}" srcOrd="0" destOrd="0" presId="urn:microsoft.com/office/officeart/2005/8/layout/default"/>
    <dgm:cxn modelId="{04B0B193-FDA9-48F1-BA59-083FF7048AAD}" srcId="{C32CE460-0B7B-4946-91D1-9C6928062FBB}" destId="{7CD07322-EB11-49BE-BC2C-0DEB6FCBBDD4}" srcOrd="0" destOrd="0" parTransId="{9E5939B1-C325-4203-9318-7E2FC63B1EEB}" sibTransId="{C3EAA324-4564-4840-A31D-05FD41DC915B}"/>
    <dgm:cxn modelId="{BBB1662D-9ED6-460B-A5B4-4813EB80AF0A}" type="presOf" srcId="{7CD07322-EB11-49BE-BC2C-0DEB6FCBBDD4}" destId="{A16B95B8-FD5F-409D-8212-FC78436F7BEF}" srcOrd="0" destOrd="0" presId="urn:microsoft.com/office/officeart/2005/8/layout/default"/>
    <dgm:cxn modelId="{A7C0B940-5E39-4532-973E-DECA96C44C3A}" type="presOf" srcId="{C32CE460-0B7B-4946-91D1-9C6928062FBB}" destId="{67C420C7-832D-4018-A7FB-A21E13893C31}" srcOrd="0" destOrd="0" presId="urn:microsoft.com/office/officeart/2005/8/layout/default"/>
    <dgm:cxn modelId="{8F5CC1A6-193F-4609-B779-1D077CE1EBCA}" srcId="{C32CE460-0B7B-4946-91D1-9C6928062FBB}" destId="{A1017C3A-6971-4EFF-89A4-4FC258367F01}" srcOrd="3" destOrd="0" parTransId="{D8FE5A40-4E03-455D-B395-F6488B8578E8}" sibTransId="{3F26EDE0-2BE8-4F8F-B490-DCC87C57B969}"/>
    <dgm:cxn modelId="{EFE8EF2A-DE87-44E6-A4EC-5ADC6E0A58A3}" srcId="{C32CE460-0B7B-4946-91D1-9C6928062FBB}" destId="{FA26783A-75ED-4223-B8C4-E8A2243AFF63}" srcOrd="4" destOrd="0" parTransId="{C0DF66C2-F6A5-47E4-8445-D573FBF97C6B}" sibTransId="{4D367B33-D5B1-4CF7-92E9-3B3CE4C7C606}"/>
    <dgm:cxn modelId="{EA9BF10D-6D8B-4325-BA83-8D380ECE3F8A}" type="presOf" srcId="{4C3C4999-10BA-4739-9709-AF178EF19E63}" destId="{FA79D864-CA83-4CA7-A755-1CFEC674C29E}" srcOrd="0" destOrd="0" presId="urn:microsoft.com/office/officeart/2005/8/layout/default"/>
    <dgm:cxn modelId="{0F922CFF-F445-450E-8961-C9FC70E928F4}" type="presOf" srcId="{FA26783A-75ED-4223-B8C4-E8A2243AFF63}" destId="{9BF64722-619F-4D2A-89C7-C414F7355B36}" srcOrd="0" destOrd="0" presId="urn:microsoft.com/office/officeart/2005/8/layout/default"/>
    <dgm:cxn modelId="{A168C26B-F39D-471F-BB15-AC0261D60719}" type="presOf" srcId="{A1017C3A-6971-4EFF-89A4-4FC258367F01}" destId="{766D0CFE-409A-4053-8B04-952D63413380}" srcOrd="0" destOrd="0" presId="urn:microsoft.com/office/officeart/2005/8/layout/default"/>
    <dgm:cxn modelId="{BFB10C9E-1A5A-4CD1-9178-C9A7F712EE59}" srcId="{C32CE460-0B7B-4946-91D1-9C6928062FBB}" destId="{0F942250-6C33-4B29-A98A-CFE3FA3B2B5B}" srcOrd="2" destOrd="0" parTransId="{B5F5FECE-FFBC-48C3-BD38-0E8472233F65}" sibTransId="{27E52FEB-E34B-44E1-9BFA-7C293D3D1C2D}"/>
    <dgm:cxn modelId="{07930482-6AEA-4FF8-9387-21C8DC716450}" srcId="{C32CE460-0B7B-4946-91D1-9C6928062FBB}" destId="{4C3C4999-10BA-4739-9709-AF178EF19E63}" srcOrd="1" destOrd="0" parTransId="{7B2812A9-B01A-4E17-BA89-D413D1DDFDA5}" sibTransId="{5154F7D5-B496-434F-958B-CEB571E0DD99}"/>
    <dgm:cxn modelId="{95D1F83E-00BD-4AA6-A474-3414AF16EF3C}" type="presParOf" srcId="{67C420C7-832D-4018-A7FB-A21E13893C31}" destId="{A16B95B8-FD5F-409D-8212-FC78436F7BEF}" srcOrd="0" destOrd="0" presId="urn:microsoft.com/office/officeart/2005/8/layout/default"/>
    <dgm:cxn modelId="{4ABA7912-309E-4DFF-8EEE-375A694AC3A8}" type="presParOf" srcId="{67C420C7-832D-4018-A7FB-A21E13893C31}" destId="{0E71866E-27DC-4A08-B0B0-2AD250054CD0}" srcOrd="1" destOrd="0" presId="urn:microsoft.com/office/officeart/2005/8/layout/default"/>
    <dgm:cxn modelId="{3531FF13-57FB-4C6C-B554-A5C8BFEEA20F}" type="presParOf" srcId="{67C420C7-832D-4018-A7FB-A21E13893C31}" destId="{FA79D864-CA83-4CA7-A755-1CFEC674C29E}" srcOrd="2" destOrd="0" presId="urn:microsoft.com/office/officeart/2005/8/layout/default"/>
    <dgm:cxn modelId="{817C568E-9CF3-41B3-AA2B-4593FB885E66}" type="presParOf" srcId="{67C420C7-832D-4018-A7FB-A21E13893C31}" destId="{996931A0-0DE6-4A74-8805-63B3EC44AE0A}" srcOrd="3" destOrd="0" presId="urn:microsoft.com/office/officeart/2005/8/layout/default"/>
    <dgm:cxn modelId="{8D647144-C012-41A2-B6FA-E658D134D09E}" type="presParOf" srcId="{67C420C7-832D-4018-A7FB-A21E13893C31}" destId="{B01A321E-8D0D-4B53-B347-88A19264C9DE}" srcOrd="4" destOrd="0" presId="urn:microsoft.com/office/officeart/2005/8/layout/default"/>
    <dgm:cxn modelId="{3532A4D9-C978-449E-80F3-76DFEA439BA3}" type="presParOf" srcId="{67C420C7-832D-4018-A7FB-A21E13893C31}" destId="{ADE4BE32-2202-45D6-B9B7-E7708D66BE19}" srcOrd="5" destOrd="0" presId="urn:microsoft.com/office/officeart/2005/8/layout/default"/>
    <dgm:cxn modelId="{FD13802E-3DE6-4B49-9C75-613B4A4C8BF8}" type="presParOf" srcId="{67C420C7-832D-4018-A7FB-A21E13893C31}" destId="{766D0CFE-409A-4053-8B04-952D63413380}" srcOrd="6" destOrd="0" presId="urn:microsoft.com/office/officeart/2005/8/layout/default"/>
    <dgm:cxn modelId="{216F3535-4679-4210-848C-2D46468829A2}" type="presParOf" srcId="{67C420C7-832D-4018-A7FB-A21E13893C31}" destId="{43F7AF55-0BFE-437C-9514-6E6189059A88}" srcOrd="7" destOrd="0" presId="urn:microsoft.com/office/officeart/2005/8/layout/default"/>
    <dgm:cxn modelId="{8A21E5C5-ABEC-4A2B-9689-99C58025106F}" type="presParOf" srcId="{67C420C7-832D-4018-A7FB-A21E13893C31}" destId="{9BF64722-619F-4D2A-89C7-C414F7355B3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6B95B8-FD5F-409D-8212-FC78436F7BEF}">
      <dsp:nvSpPr>
        <dsp:cNvPr id="0" name=""/>
        <dsp:cNvSpPr/>
      </dsp:nvSpPr>
      <dsp:spPr>
        <a:xfrm>
          <a:off x="623" y="492984"/>
          <a:ext cx="2433572" cy="146014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Internet Era</a:t>
          </a:r>
          <a:endParaRPr lang="en-US" sz="3300" kern="1200" dirty="0"/>
        </a:p>
      </dsp:txBody>
      <dsp:txXfrm>
        <a:off x="623" y="492984"/>
        <a:ext cx="2433572" cy="1460143"/>
      </dsp:txXfrm>
    </dsp:sp>
    <dsp:sp modelId="{FA79D864-CA83-4CA7-A755-1CFEC674C29E}">
      <dsp:nvSpPr>
        <dsp:cNvPr id="0" name=""/>
        <dsp:cNvSpPr/>
      </dsp:nvSpPr>
      <dsp:spPr>
        <a:xfrm>
          <a:off x="2677553" y="492984"/>
          <a:ext cx="2433572" cy="1460143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Space Age</a:t>
          </a:r>
          <a:endParaRPr lang="en-US" sz="3300" kern="1200" dirty="0"/>
        </a:p>
      </dsp:txBody>
      <dsp:txXfrm>
        <a:off x="2677553" y="492984"/>
        <a:ext cx="2433572" cy="1460143"/>
      </dsp:txXfrm>
    </dsp:sp>
    <dsp:sp modelId="{B01A321E-8D0D-4B53-B347-88A19264C9DE}">
      <dsp:nvSpPr>
        <dsp:cNvPr id="0" name=""/>
        <dsp:cNvSpPr/>
      </dsp:nvSpPr>
      <dsp:spPr>
        <a:xfrm>
          <a:off x="623" y="2196484"/>
          <a:ext cx="2433572" cy="1460143"/>
        </a:xfrm>
        <a:prstGeom prst="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Yours Truly</a:t>
          </a:r>
          <a:endParaRPr lang="en-US" sz="3300" kern="1200" dirty="0"/>
        </a:p>
      </dsp:txBody>
      <dsp:txXfrm>
        <a:off x="623" y="2196484"/>
        <a:ext cx="2433572" cy="1460143"/>
      </dsp:txXfrm>
    </dsp:sp>
    <dsp:sp modelId="{766D0CFE-409A-4053-8B04-952D63413380}">
      <dsp:nvSpPr>
        <dsp:cNvPr id="0" name=""/>
        <dsp:cNvSpPr/>
      </dsp:nvSpPr>
      <dsp:spPr>
        <a:xfrm>
          <a:off x="2677553" y="2196484"/>
          <a:ext cx="2433572" cy="1460143"/>
        </a:xfrm>
        <a:prstGeom prst="rect">
          <a:avLst/>
        </a:prstGeom>
        <a:solidFill>
          <a:srgbClr val="99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Personal Computing</a:t>
          </a:r>
          <a:endParaRPr lang="en-US" sz="3300" kern="1200" dirty="0"/>
        </a:p>
      </dsp:txBody>
      <dsp:txXfrm>
        <a:off x="2677553" y="2196484"/>
        <a:ext cx="2433572" cy="1460143"/>
      </dsp:txXfrm>
    </dsp:sp>
    <dsp:sp modelId="{9BF64722-619F-4D2A-89C7-C414F7355B36}">
      <dsp:nvSpPr>
        <dsp:cNvPr id="0" name=""/>
        <dsp:cNvSpPr/>
      </dsp:nvSpPr>
      <dsp:spPr>
        <a:xfrm>
          <a:off x="1339088" y="3899985"/>
          <a:ext cx="2433572" cy="1460143"/>
        </a:xfrm>
        <a:prstGeom prst="rect">
          <a:avLst/>
        </a:prstGeom>
        <a:solidFill>
          <a:srgbClr val="CC00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United States</a:t>
          </a:r>
          <a:endParaRPr lang="en-US" sz="3300" kern="1200" dirty="0"/>
        </a:p>
      </dsp:txBody>
      <dsp:txXfrm>
        <a:off x="1339088" y="3899985"/>
        <a:ext cx="2433572" cy="14601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6B95B8-FD5F-409D-8212-FC78436F7BEF}">
      <dsp:nvSpPr>
        <dsp:cNvPr id="0" name=""/>
        <dsp:cNvSpPr/>
      </dsp:nvSpPr>
      <dsp:spPr>
        <a:xfrm>
          <a:off x="623" y="492984"/>
          <a:ext cx="2433572" cy="146014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Internet Era</a:t>
          </a:r>
          <a:endParaRPr lang="en-US" sz="3300" kern="1200" dirty="0"/>
        </a:p>
      </dsp:txBody>
      <dsp:txXfrm>
        <a:off x="623" y="492984"/>
        <a:ext cx="2433572" cy="1460143"/>
      </dsp:txXfrm>
    </dsp:sp>
    <dsp:sp modelId="{FA79D864-CA83-4CA7-A755-1CFEC674C29E}">
      <dsp:nvSpPr>
        <dsp:cNvPr id="0" name=""/>
        <dsp:cNvSpPr/>
      </dsp:nvSpPr>
      <dsp:spPr>
        <a:xfrm>
          <a:off x="2677553" y="492984"/>
          <a:ext cx="2433572" cy="1460143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Space Age</a:t>
          </a:r>
          <a:endParaRPr lang="en-US" sz="3300" kern="1200" dirty="0"/>
        </a:p>
      </dsp:txBody>
      <dsp:txXfrm>
        <a:off x="2677553" y="492984"/>
        <a:ext cx="2433572" cy="1460143"/>
      </dsp:txXfrm>
    </dsp:sp>
    <dsp:sp modelId="{B01A321E-8D0D-4B53-B347-88A19264C9DE}">
      <dsp:nvSpPr>
        <dsp:cNvPr id="0" name=""/>
        <dsp:cNvSpPr/>
      </dsp:nvSpPr>
      <dsp:spPr>
        <a:xfrm>
          <a:off x="623" y="2196484"/>
          <a:ext cx="2433572" cy="1460143"/>
        </a:xfrm>
        <a:prstGeom prst="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Yours Truly</a:t>
          </a:r>
          <a:endParaRPr lang="en-US" sz="3300" kern="1200" dirty="0"/>
        </a:p>
      </dsp:txBody>
      <dsp:txXfrm>
        <a:off x="623" y="2196484"/>
        <a:ext cx="2433572" cy="1460143"/>
      </dsp:txXfrm>
    </dsp:sp>
    <dsp:sp modelId="{766D0CFE-409A-4053-8B04-952D63413380}">
      <dsp:nvSpPr>
        <dsp:cNvPr id="0" name=""/>
        <dsp:cNvSpPr/>
      </dsp:nvSpPr>
      <dsp:spPr>
        <a:xfrm>
          <a:off x="2677553" y="2196484"/>
          <a:ext cx="2433572" cy="1460143"/>
        </a:xfrm>
        <a:prstGeom prst="rect">
          <a:avLst/>
        </a:prstGeom>
        <a:solidFill>
          <a:srgbClr val="99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Personal Computing</a:t>
          </a:r>
          <a:endParaRPr lang="en-US" sz="3300" kern="1200" dirty="0"/>
        </a:p>
      </dsp:txBody>
      <dsp:txXfrm>
        <a:off x="2677553" y="2196484"/>
        <a:ext cx="2433572" cy="1460143"/>
      </dsp:txXfrm>
    </dsp:sp>
    <dsp:sp modelId="{9BF64722-619F-4D2A-89C7-C414F7355B36}">
      <dsp:nvSpPr>
        <dsp:cNvPr id="0" name=""/>
        <dsp:cNvSpPr/>
      </dsp:nvSpPr>
      <dsp:spPr>
        <a:xfrm>
          <a:off x="1339088" y="3899985"/>
          <a:ext cx="2433572" cy="1460143"/>
        </a:xfrm>
        <a:prstGeom prst="rect">
          <a:avLst/>
        </a:prstGeom>
        <a:solidFill>
          <a:srgbClr val="CC00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United States</a:t>
          </a:r>
          <a:endParaRPr lang="en-US" sz="3300" kern="1200" dirty="0"/>
        </a:p>
      </dsp:txBody>
      <dsp:txXfrm>
        <a:off x="1339088" y="3899985"/>
        <a:ext cx="2433572" cy="1460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A9826DA-D1AE-433D-A502-2F621E2C271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0DD8389-B611-49A0-9FD7-0A25F48A57F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l.com/Consumer/Learn/Desktop/corei7-detail.htm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to the FORBSantas Professional Workshop</a:t>
            </a:r>
            <a:endParaRPr lang="en-US" baseline="0" dirty="0" smtClean="0"/>
          </a:p>
          <a:p>
            <a:r>
              <a:rPr lang="en-US" baseline="0" dirty="0" smtClean="0"/>
              <a:t>“From FOLKTALES To EMAILS: Santa &amp; The Internet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(CLICK)</a:t>
            </a:r>
            <a:endParaRPr lang="en-US" baseline="0" dirty="0" smtClean="0"/>
          </a:p>
          <a:p>
            <a:r>
              <a:rPr lang="en-US" baseline="0" dirty="0" smtClean="0"/>
              <a:t>I’m your host,  Santa Ric Erwin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We’ll be covering a lot of ground in this workshop—</a:t>
            </a:r>
          </a:p>
          <a:p>
            <a:pPr algn="ctr"/>
            <a:r>
              <a:rPr lang="en-US" dirty="0" smtClean="0"/>
              <a:t>so before begin discussing where we</a:t>
            </a:r>
            <a:r>
              <a:rPr lang="en-US" baseline="0" dirty="0" smtClean="0"/>
              <a:t> are today in the development of cyber-space,</a:t>
            </a:r>
          </a:p>
          <a:p>
            <a:pPr algn="ctr"/>
            <a:r>
              <a:rPr lang="en-US" dirty="0" smtClean="0"/>
              <a:t>I thought it would help to give us some perspective</a:t>
            </a:r>
            <a:r>
              <a:rPr lang="en-US" baseline="0" dirty="0" smtClean="0"/>
              <a:t> </a:t>
            </a:r>
            <a:r>
              <a:rPr lang="en-US" dirty="0" smtClean="0"/>
              <a:t>to take a brief look at </a:t>
            </a:r>
            <a:r>
              <a:rPr lang="en-US" baseline="0" dirty="0" smtClean="0"/>
              <a:t>how we got here...</a:t>
            </a:r>
          </a:p>
          <a:p>
            <a:pPr algn="ctr"/>
            <a:r>
              <a:rPr lang="en-US" baseline="0" dirty="0" smtClean="0"/>
              <a:t>This video is a few years old now, but since the HISTORY of the internet hasn’t changed in that time, </a:t>
            </a:r>
          </a:p>
          <a:p>
            <a:pPr algn="ctr"/>
            <a:r>
              <a:rPr lang="en-US" baseline="0" dirty="0" smtClean="0"/>
              <a:t>I see no need to discard this video just because of an ill-advised opening line that SERIOUSLY dates itself!</a:t>
            </a:r>
          </a:p>
          <a:p>
            <a:pPr algn="ctr"/>
            <a:r>
              <a:rPr lang="en-US" baseline="0" dirty="0" smtClean="0"/>
              <a:t>(PLAY VIDEO)</a:t>
            </a:r>
          </a:p>
          <a:p>
            <a:pPr algn="ctr"/>
            <a:r>
              <a:rPr lang="en-US" baseline="0" dirty="0" smtClean="0"/>
              <a:t>BTW: knowing that the internet can seem daunting &amp; confusing to someone who is a bit late in joining the game,</a:t>
            </a:r>
          </a:p>
          <a:p>
            <a:pPr algn="ctr"/>
            <a:r>
              <a:rPr lang="en-US" baseline="0" dirty="0" smtClean="0"/>
              <a:t>I gladly offer this reassurance:</a:t>
            </a:r>
          </a:p>
          <a:p>
            <a:pPr algn="ctr"/>
            <a:r>
              <a:rPr lang="en-US" baseline="0" dirty="0" smtClean="0"/>
              <a:t>THE INTERNET ITSELF WILL TEACH YOU ALL YOU NEED TO KNOW</a:t>
            </a:r>
          </a:p>
          <a:p>
            <a:pPr algn="ctr"/>
            <a:r>
              <a:rPr lang="en-US" baseline="0" dirty="0" smtClean="0"/>
              <a:t>Most of the graphics used in this workshop — and ALL of the videos—were found online, using simple search terms!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400" b="1" dirty="0" smtClean="0"/>
              <a:t>We’ll get back to the Internet in a bit— </a:t>
            </a:r>
          </a:p>
          <a:p>
            <a:pPr algn="ctr"/>
            <a:r>
              <a:rPr lang="en-US" sz="1400" b="1" dirty="0" smtClean="0"/>
              <a:t>But</a:t>
            </a:r>
            <a:r>
              <a:rPr lang="en-US" sz="1400" b="1" baseline="0" dirty="0" smtClean="0"/>
              <a:t> let’s pause here and talk about those devices that make it possible—</a:t>
            </a:r>
          </a:p>
          <a:p>
            <a:pPr algn="ctr"/>
            <a:r>
              <a:rPr lang="en-US" sz="3600" b="1" baseline="0" dirty="0" smtClean="0"/>
              <a:t>COMPUTERS !!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1400" b="1" dirty="0" smtClean="0"/>
              <a:t>Regardless of the type of Santa you’d like to be:</a:t>
            </a:r>
          </a:p>
          <a:p>
            <a:pPr algn="ctr">
              <a:buFont typeface="Wingdings" pitchFamily="2" charset="2"/>
              <a:buChar char="Ø"/>
            </a:pPr>
            <a:r>
              <a:rPr lang="en-US" sz="1200" dirty="0" smtClean="0"/>
              <a:t>An experienced Mall Santa hoping for more home visits</a:t>
            </a:r>
          </a:p>
          <a:p>
            <a:pPr algn="ctr"/>
            <a:endParaRPr lang="en-US" sz="500" dirty="0" smtClean="0"/>
          </a:p>
          <a:p>
            <a:pPr algn="ctr">
              <a:buFont typeface="Wingdings" pitchFamily="2" charset="2"/>
              <a:buChar char="Ø"/>
            </a:pPr>
            <a:r>
              <a:rPr lang="en-US" sz="1200" dirty="0" smtClean="0"/>
              <a:t>A “free-lancer” hoping to grow </a:t>
            </a:r>
            <a:r>
              <a:rPr lang="en-US" sz="1200" b="1" dirty="0" smtClean="0"/>
              <a:t>your own client list</a:t>
            </a:r>
          </a:p>
          <a:p>
            <a:pPr algn="ctr">
              <a:buFont typeface="Wingdings" pitchFamily="2" charset="2"/>
              <a:buChar char="Ø"/>
            </a:pPr>
            <a:endParaRPr lang="en-US" sz="500" dirty="0" smtClean="0"/>
          </a:p>
          <a:p>
            <a:pPr algn="ctr">
              <a:buFont typeface="Wingdings" pitchFamily="2" charset="2"/>
              <a:buChar char="Ø"/>
            </a:pPr>
            <a:r>
              <a:rPr lang="en-US" sz="1200" dirty="0" smtClean="0"/>
              <a:t>Or one of those privileged few who can afford to donate their entire Season to charity</a:t>
            </a:r>
          </a:p>
          <a:p>
            <a:pPr algn="ctr"/>
            <a:r>
              <a:rPr lang="en-US" sz="2400" dirty="0" smtClean="0">
                <a:latin typeface="Agency FB" pitchFamily="34" charset="0"/>
              </a:rPr>
              <a:t>IT’S A FACT:</a:t>
            </a:r>
          </a:p>
          <a:p>
            <a:pPr algn="ctr"/>
            <a:r>
              <a:rPr lang="en-US" sz="2400" dirty="0" smtClean="0"/>
              <a:t>A Personal Computer </a:t>
            </a:r>
          </a:p>
          <a:p>
            <a:pPr algn="ctr"/>
            <a:r>
              <a:rPr lang="en-US" sz="2400" dirty="0" smtClean="0"/>
              <a:t>That Is Connected To</a:t>
            </a:r>
          </a:p>
          <a:p>
            <a:pPr algn="ctr"/>
            <a:r>
              <a:rPr lang="en-US" sz="2400" dirty="0" smtClean="0"/>
              <a:t> The INTERNET–</a:t>
            </a:r>
          </a:p>
          <a:p>
            <a:pPr algn="ctr"/>
            <a:r>
              <a:rPr lang="en-US" sz="3200" b="1" u="sng" dirty="0" smtClean="0">
                <a:ln w="19050">
                  <a:noFill/>
                </a:ln>
                <a:solidFill>
                  <a:srgbClr val="FF8FA2"/>
                </a:solidFill>
              </a:rPr>
              <a:t>WILL</a:t>
            </a:r>
            <a:r>
              <a:rPr lang="en-US" sz="3200" b="1" dirty="0" smtClean="0">
                <a:solidFill>
                  <a:srgbClr val="FF8FA2"/>
                </a:solidFill>
              </a:rPr>
              <a:t> </a:t>
            </a:r>
            <a:r>
              <a:rPr lang="en-US" sz="2800" b="1" dirty="0" smtClean="0">
                <a:solidFill>
                  <a:srgbClr val="FF8FA2"/>
                </a:solidFill>
              </a:rPr>
              <a:t>GROW YOUR</a:t>
            </a:r>
          </a:p>
          <a:p>
            <a:pPr algn="ctr"/>
            <a:r>
              <a:rPr lang="en-US" sz="2800" b="1" dirty="0" smtClean="0">
                <a:solidFill>
                  <a:srgbClr val="FF8FA2"/>
                </a:solidFill>
              </a:rPr>
              <a:t>SANTA BUSINESS!!</a:t>
            </a:r>
          </a:p>
          <a:p>
            <a:pPr algn="ctr"/>
            <a:endParaRPr lang="en-US" sz="2400" dirty="0" smtClean="0">
              <a:latin typeface="Agency FB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First, let’s talk</a:t>
            </a:r>
            <a:r>
              <a:rPr lang="en-US" baseline="0" dirty="0" smtClean="0"/>
              <a:t> about computing in general, using the most common terminologies today;</a:t>
            </a:r>
          </a:p>
          <a:p>
            <a:r>
              <a:rPr lang="en-US" baseline="0" dirty="0" smtClean="0"/>
              <a:t>As you probably know, the word “computer” itself is a misnomer— </a:t>
            </a:r>
            <a:endParaRPr lang="en-US" baseline="0" dirty="0" smtClean="0"/>
          </a:p>
          <a:p>
            <a:r>
              <a:rPr lang="en-US" baseline="0" dirty="0" smtClean="0"/>
              <a:t>in </a:t>
            </a:r>
            <a:r>
              <a:rPr lang="en-US" baseline="0" dirty="0" smtClean="0"/>
              <a:t>that it actually refers to a complex interactivity of </a:t>
            </a:r>
            <a:r>
              <a:rPr lang="en-US" baseline="0" dirty="0" smtClean="0"/>
              <a:t>different types of systems :</a:t>
            </a:r>
            <a:endParaRPr lang="en-US" baseline="0" dirty="0" smtClean="0"/>
          </a:p>
          <a:p>
            <a:r>
              <a:rPr lang="en-US" baseline="0" dirty="0" smtClean="0"/>
              <a:t>Some are mechanical, like a car; </a:t>
            </a:r>
            <a:endParaRPr lang="en-US" baseline="0" dirty="0" smtClean="0"/>
          </a:p>
          <a:p>
            <a:r>
              <a:rPr lang="en-US" baseline="0" dirty="0" smtClean="0"/>
              <a:t>while </a:t>
            </a:r>
            <a:r>
              <a:rPr lang="en-US" baseline="0" dirty="0" smtClean="0"/>
              <a:t>others are digital, like a television</a:t>
            </a:r>
            <a:r>
              <a:rPr lang="en-US" baseline="0" dirty="0" smtClean="0"/>
              <a:t>;</a:t>
            </a:r>
          </a:p>
          <a:p>
            <a:r>
              <a:rPr lang="en-US" baseline="0" dirty="0" smtClean="0"/>
              <a:t> </a:t>
            </a:r>
            <a:r>
              <a:rPr lang="en-US" baseline="0" dirty="0" smtClean="0"/>
              <a:t>but there are several categories that are simply without parallel </a:t>
            </a:r>
            <a:r>
              <a:rPr lang="en-US" baseline="0" dirty="0" smtClean="0"/>
              <a:t>outside of information technology...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won’t waste</a:t>
            </a:r>
            <a:r>
              <a:rPr lang="en-US" baseline="0" dirty="0" smtClean="0"/>
              <a:t> too much time here— the category itself is fairly self-explanatory, and we’ll discuss a few common options in a bit; </a:t>
            </a:r>
          </a:p>
          <a:p>
            <a:r>
              <a:rPr lang="en-US" baseline="0" dirty="0" smtClean="0"/>
              <a:t>For now, just know that </a:t>
            </a:r>
            <a:r>
              <a:rPr lang="en-US" b="1" baseline="0" dirty="0" smtClean="0"/>
              <a:t>nothing works without the hardware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please remember </a:t>
            </a:r>
            <a:r>
              <a:rPr lang="en-US" baseline="0" dirty="0" smtClean="0"/>
              <a:t>this—</a:t>
            </a:r>
          </a:p>
          <a:p>
            <a:r>
              <a:rPr lang="en-US" baseline="0" dirty="0" smtClean="0"/>
              <a:t>  </a:t>
            </a:r>
            <a:r>
              <a:rPr lang="en-US" dirty="0" smtClean="0"/>
              <a:t>Because of the</a:t>
            </a:r>
            <a:r>
              <a:rPr lang="en-US" baseline="0" dirty="0" smtClean="0"/>
              <a:t> rare earths &amp; heavy metals used in their manufacture—</a:t>
            </a:r>
          </a:p>
          <a:p>
            <a:r>
              <a:rPr lang="en-US" baseline="0" dirty="0" smtClean="0"/>
              <a:t>properly recycling electronics components is MUCH more important than separating your drink cans &amp; plastic bottles</a:t>
            </a:r>
            <a:r>
              <a:rPr lang="en-US" baseline="0" dirty="0" smtClean="0"/>
              <a:t>: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Although the quantities per device might be negligible, the cumulative affects from millions of devices retiring every day can be staggering!</a:t>
            </a:r>
          </a:p>
          <a:p>
            <a:r>
              <a:rPr lang="en-US" baseline="0" dirty="0" smtClean="0"/>
              <a:t>The problem has gotten SO bad that retail hi-tech purchases now include a pre-paid recycling fee of several percent to help finance solutions...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communities also host hi-tech recycling— if only once or twice per month, and at a school or fire station...</a:t>
            </a:r>
          </a:p>
          <a:p>
            <a:r>
              <a:rPr lang="en-US" baseline="0" dirty="0" smtClean="0"/>
              <a:t>FIND OUT WHEN </a:t>
            </a:r>
            <a:r>
              <a:rPr lang="en-US" baseline="0" dirty="0" smtClean="0"/>
              <a:t>AND PLEASE </a:t>
            </a:r>
            <a:r>
              <a:rPr lang="en-US" baseline="0" dirty="0" smtClean="0"/>
              <a:t>TAKE </a:t>
            </a:r>
            <a:r>
              <a:rPr lang="en-US" baseline="0" dirty="0" smtClean="0"/>
              <a:t>YOUR OLD DEVICES </a:t>
            </a:r>
            <a:r>
              <a:rPr lang="en-US" baseline="0" dirty="0" smtClean="0"/>
              <a:t>THERE!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 I’m not going to waste too much time here, since we’re going to discuss</a:t>
            </a:r>
            <a:r>
              <a:rPr lang="en-US" baseline="0" dirty="0" smtClean="0"/>
              <a:t> a few of the more common options later;</a:t>
            </a:r>
            <a:endParaRPr lang="en-US" dirty="0" smtClean="0"/>
          </a:p>
          <a:p>
            <a:r>
              <a:rPr lang="en-US" dirty="0" smtClean="0"/>
              <a:t>But</a:t>
            </a:r>
            <a:r>
              <a:rPr lang="en-US" baseline="0" dirty="0" smtClean="0"/>
              <a:t> I would like you to take special</a:t>
            </a:r>
            <a:r>
              <a:rPr lang="en-US" dirty="0" smtClean="0"/>
              <a:t> notice of the systemic hierarchy—  </a:t>
            </a:r>
          </a:p>
          <a:p>
            <a:r>
              <a:rPr lang="en-US" dirty="0" smtClean="0"/>
              <a:t>At the core is the HARDWARE, on which</a:t>
            </a:r>
            <a:r>
              <a:rPr lang="en-US" baseline="0" dirty="0" smtClean="0"/>
              <a:t> runs the Operating System, which in turn manages all the programs &amp; apps that we work &amp; play with!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For years,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term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“shareware” referred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to any software intended for free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distribution— as opposed to retail sales.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Today, it describes a </a:t>
            </a:r>
            <a:r>
              <a:rPr lang="en-US" sz="1200" i="1" u="sng" dirty="0" smtClean="0"/>
              <a:t>rapidly</a:t>
            </a:r>
            <a:r>
              <a:rPr lang="en-US" sz="1200" u="sng" dirty="0" smtClean="0"/>
              <a:t>-evolving</a:t>
            </a:r>
            <a:r>
              <a:rPr lang="en-US" sz="1200" dirty="0" smtClean="0"/>
              <a:t> class of hardware/software </a:t>
            </a:r>
            <a:r>
              <a:rPr lang="en-US" sz="1200" dirty="0" smtClean="0"/>
              <a:t>hybrid technologies </a:t>
            </a:r>
            <a:r>
              <a:rPr lang="en-US" sz="1200" dirty="0" smtClean="0"/>
              <a:t>designed to allow any number of web-connected devices to run the same program </a:t>
            </a:r>
            <a:r>
              <a:rPr lang="en-US" sz="1200" b="1" dirty="0" smtClean="0"/>
              <a:t>AT THE SAME TIME---</a:t>
            </a:r>
            <a:endParaRPr lang="en-US" sz="1200" dirty="0" smtClean="0"/>
          </a:p>
          <a:p>
            <a:r>
              <a:rPr lang="en-US" dirty="0" smtClean="0"/>
              <a:t>Thus “SHARING”: Bandwidth / Processor Capacity / Database Information / Video Conferencing / Group Sharing / Remote Monitoring</a:t>
            </a:r>
            <a:r>
              <a:rPr lang="en-US" baseline="0" dirty="0" smtClean="0"/>
              <a:t> </a:t>
            </a:r>
            <a:r>
              <a:rPr lang="en-US" dirty="0" smtClean="0"/>
              <a:t>/ Online Gaming / Design Collaborations / Real-Time Reporting / Digital Tourism —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list goes on &amp; on— and it even</a:t>
            </a:r>
            <a:r>
              <a:rPr lang="en-US" baseline="0" dirty="0" smtClean="0"/>
              <a:t> includes things like Vonage, Skype &amp; Netflix!!!</a:t>
            </a:r>
            <a:endParaRPr lang="en-US" dirty="0" smtClean="0"/>
          </a:p>
          <a:p>
            <a:r>
              <a:rPr lang="en-US" baseline="0" dirty="0" smtClean="0"/>
              <a:t>Share-ware is driving a modern-day gold rush </a:t>
            </a:r>
            <a:r>
              <a:rPr lang="en-US" baseline="0" dirty="0" smtClean="0"/>
              <a:t>almost greater </a:t>
            </a:r>
            <a:r>
              <a:rPr lang="en-US" baseline="0" dirty="0" smtClean="0"/>
              <a:t>than </a:t>
            </a:r>
            <a:r>
              <a:rPr lang="en-US" baseline="0" dirty="0" smtClean="0"/>
              <a:t>everything </a:t>
            </a:r>
            <a:r>
              <a:rPr lang="en-US" baseline="0" dirty="0" smtClean="0"/>
              <a:t>before it, </a:t>
            </a:r>
            <a:r>
              <a:rPr lang="en-US" b="1" u="sng" baseline="0" dirty="0" smtClean="0"/>
              <a:t>combined</a:t>
            </a:r>
            <a:r>
              <a:rPr lang="en-US" baseline="0" dirty="0" smtClean="0"/>
              <a:t>— </a:t>
            </a:r>
            <a:endParaRPr lang="en-US" baseline="0" dirty="0" smtClean="0"/>
          </a:p>
          <a:p>
            <a:r>
              <a:rPr lang="en-US" baseline="0" dirty="0" smtClean="0"/>
              <a:t>and </a:t>
            </a:r>
            <a:r>
              <a:rPr lang="en-US" baseline="0" dirty="0" smtClean="0"/>
              <a:t>that is financing </a:t>
            </a:r>
            <a:r>
              <a:rPr lang="en-US" b="1" u="sng" baseline="0" dirty="0" smtClean="0"/>
              <a:t>quantum leaps </a:t>
            </a:r>
            <a:r>
              <a:rPr lang="en-US" baseline="0" dirty="0" smtClean="0"/>
              <a:t>in technology &amp; research, spawning new breakthroughs at an almost-exponential rate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Again:</a:t>
            </a:r>
            <a:r>
              <a:rPr lang="en-US" baseline="0" dirty="0" smtClean="0"/>
              <a:t> </a:t>
            </a:r>
            <a:r>
              <a:rPr lang="en-US" dirty="0" smtClean="0"/>
              <a:t> we’ll </a:t>
            </a:r>
            <a:r>
              <a:rPr lang="en-US" dirty="0" smtClean="0"/>
              <a:t>look more at the internet later...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last category is called “</a:t>
            </a:r>
            <a:r>
              <a:rPr lang="en-US" sz="1200" dirty="0" err="1" smtClean="0"/>
              <a:t>WEARware</a:t>
            </a:r>
            <a:r>
              <a:rPr lang="en-US" sz="1200" dirty="0" smtClean="0"/>
              <a:t>”;</a:t>
            </a:r>
            <a:r>
              <a:rPr lang="en-US" sz="1200" baseline="0" dirty="0" smtClean="0"/>
              <a:t> and it’s the youngest child in the technology family—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But don’t be fooled: it’s already so big that it’s more like “Baby Huey” from the Donald Duck cartoons!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Soon</a:t>
            </a:r>
            <a:r>
              <a:rPr lang="en-US" sz="1200" dirty="0" smtClean="0"/>
              <a:t>, your home &amp; cell phones will merge with your home &amp; office computers– </a:t>
            </a:r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At the same time, </a:t>
            </a:r>
            <a:r>
              <a:rPr lang="en-US" sz="1200" b="1" u="sng" dirty="0" smtClean="0"/>
              <a:t>they’ll</a:t>
            </a:r>
            <a:r>
              <a:rPr lang="en-US" sz="1200" dirty="0" smtClean="0"/>
              <a:t> be joined </a:t>
            </a:r>
            <a:r>
              <a:rPr lang="en-US" sz="1200" dirty="0" smtClean="0"/>
              <a:t>by your television, newspapers &amp; </a:t>
            </a:r>
            <a:r>
              <a:rPr lang="en-US" sz="1200" dirty="0" smtClean="0"/>
              <a:t>the </a:t>
            </a:r>
            <a:r>
              <a:rPr lang="en-US" sz="1200" dirty="0" smtClean="0"/>
              <a:t>public </a:t>
            </a:r>
            <a:r>
              <a:rPr lang="en-US" sz="1200" dirty="0" smtClean="0"/>
              <a:t>library—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With your</a:t>
            </a:r>
            <a:r>
              <a:rPr lang="en-US" sz="1200" baseline="0" dirty="0" smtClean="0"/>
              <a:t> favorite grocery stores &amp; retail outlets tossed in!!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In the not-too-distant future, </a:t>
            </a:r>
            <a:r>
              <a:rPr lang="en-US" sz="1200" dirty="0" smtClean="0"/>
              <a:t>you’ll </a:t>
            </a:r>
            <a:r>
              <a:rPr lang="en-US" sz="1200" dirty="0" smtClean="0"/>
              <a:t>WEAR </a:t>
            </a:r>
            <a:r>
              <a:rPr lang="en-US" sz="1200" dirty="0" smtClean="0"/>
              <a:t>your computer–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With its parts distributed about your person along with </a:t>
            </a:r>
            <a:r>
              <a:rPr lang="en-US" sz="1200" dirty="0" smtClean="0"/>
              <a:t>your clothing &amp; jewelry</a:t>
            </a:r>
            <a:r>
              <a:rPr lang="en-US" sz="1200" dirty="0" smtClean="0"/>
              <a:t>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Boy, when I remember</a:t>
            </a:r>
            <a:r>
              <a:rPr lang="en-US" sz="1200" baseline="0" dirty="0" smtClean="0"/>
              <a:t>, back when I was a kid, </a:t>
            </a:r>
            <a:r>
              <a:rPr lang="en-US" sz="1200" baseline="0" dirty="0" smtClean="0"/>
              <a:t>how </a:t>
            </a:r>
            <a:r>
              <a:rPr lang="en-US" sz="1200" baseline="0" dirty="0" smtClean="0"/>
              <a:t>incredibly futuristic Dick </a:t>
            </a:r>
            <a:r>
              <a:rPr lang="en-US" sz="1200" baseline="0" dirty="0" smtClean="0"/>
              <a:t>Tracey’s 2-way wrist-radio seemed to </a:t>
            </a:r>
            <a:r>
              <a:rPr lang="en-US" sz="1200" baseline="0" dirty="0" smtClean="0"/>
              <a:t>me...</a:t>
            </a:r>
            <a:endParaRPr lang="en-US" sz="12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BTW: does anybody </a:t>
            </a:r>
            <a:r>
              <a:rPr lang="en-US" sz="1200" baseline="0" dirty="0" smtClean="0"/>
              <a:t>know which movie </a:t>
            </a:r>
            <a:r>
              <a:rPr lang="en-US" sz="1200" baseline="0" dirty="0" smtClean="0"/>
              <a:t>that bottom </a:t>
            </a:r>
            <a:r>
              <a:rPr lang="en-US" sz="1200" baseline="0" dirty="0" smtClean="0"/>
              <a:t> right </a:t>
            </a:r>
            <a:r>
              <a:rPr lang="en-US" sz="1200" baseline="0" dirty="0" smtClean="0"/>
              <a:t>graphic </a:t>
            </a:r>
            <a:r>
              <a:rPr lang="en-US" sz="1200" baseline="0" dirty="0" smtClean="0"/>
              <a:t>came from</a:t>
            </a:r>
            <a:r>
              <a:rPr lang="en-US" sz="1200" baseline="0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(PLAY VIDEO)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That’s right: it’s Stephen Spielberg’s 2002 sci-fi thriller,  “</a:t>
            </a:r>
            <a:r>
              <a:rPr lang="en-US" sz="1200" b="1" baseline="0" dirty="0" smtClean="0"/>
              <a:t>Minority Report</a:t>
            </a:r>
            <a:r>
              <a:rPr lang="en-US" sz="1200" baseline="0" dirty="0" smtClean="0"/>
              <a:t>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 and I strongly urge each of you to </a:t>
            </a:r>
            <a:r>
              <a:rPr lang="en-US" sz="1200" u="sng" baseline="0" dirty="0" smtClean="0"/>
              <a:t>watch this movie</a:t>
            </a:r>
            <a:r>
              <a:rPr lang="en-US" sz="1200" baseline="0" dirty="0" smtClean="0"/>
              <a:t>— AGAIN, if you’ve seen it before!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And I’ll tell you why: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it’ll be easy for you to wrap your head around the mind-blowing technology Tom Cruise is playing around with in the film—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because, only 10 years later, MOST OF IT IS IN USE TODAY!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Take those public advertisements that recognize &amp; talk to you: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(PLAY VIDEO)</a:t>
            </a:r>
            <a:endParaRPr lang="en-US" sz="1200" baseline="0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Face recognition technology </a:t>
            </a:r>
            <a:r>
              <a:rPr lang="en-US" sz="1200" baseline="0" dirty="0" smtClean="0"/>
              <a:t>has been test-bedded </a:t>
            </a:r>
            <a:r>
              <a:rPr lang="en-US" sz="1200" baseline="0" dirty="0" smtClean="0"/>
              <a:t>in Tokyo </a:t>
            </a:r>
            <a:r>
              <a:rPr lang="en-US" sz="1200" baseline="0" dirty="0" smtClean="0"/>
              <a:t>subway advertising for years—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 and now they’re merging with cell networks to show </a:t>
            </a:r>
            <a:r>
              <a:rPr lang="en-US" sz="1200" baseline="0" dirty="0" smtClean="0"/>
              <a:t>you personalized offers </a:t>
            </a:r>
            <a:r>
              <a:rPr lang="en-US" sz="1200" b="1" u="sng" baseline="0" dirty="0" smtClean="0"/>
              <a:t>based on your </a:t>
            </a:r>
            <a:r>
              <a:rPr lang="en-US" sz="1200" b="1" u="sng" baseline="0" dirty="0" smtClean="0"/>
              <a:t>actual consumer </a:t>
            </a:r>
            <a:r>
              <a:rPr lang="en-US" sz="1200" b="1" u="sng" baseline="0" dirty="0" smtClean="0"/>
              <a:t>habits</a:t>
            </a:r>
            <a:r>
              <a:rPr lang="en-US" sz="1200" b="1" u="sng" baseline="0" dirty="0" smtClean="0"/>
              <a:t>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baseline="0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Rapid </a:t>
            </a:r>
            <a:r>
              <a:rPr lang="en-US" sz="1200" baseline="0" dirty="0" smtClean="0"/>
              <a:t>advances are </a:t>
            </a:r>
            <a:r>
              <a:rPr lang="en-US" sz="1200" baseline="0" dirty="0" smtClean="0"/>
              <a:t>also being made in the area of audio targeting— where multiple transmitters are able to “assemble” a sound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which is focused on a </a:t>
            </a:r>
            <a:r>
              <a:rPr lang="en-US" sz="1200" baseline="0" dirty="0" smtClean="0"/>
              <a:t>specific point </a:t>
            </a:r>
            <a:r>
              <a:rPr lang="en-US" sz="1200" baseline="0" dirty="0" smtClean="0"/>
              <a:t>in space, </a:t>
            </a:r>
            <a:r>
              <a:rPr lang="en-US" sz="1200" baseline="0" dirty="0" smtClean="0"/>
              <a:t>so it cannot </a:t>
            </a:r>
            <a:r>
              <a:rPr lang="en-US" sz="1200" baseline="0" dirty="0" smtClean="0"/>
              <a:t>be heard elsewhere</a:t>
            </a:r>
            <a:r>
              <a:rPr lang="en-US" sz="1200" baseline="0" dirty="0" smtClean="0"/>
              <a:t>— and</a:t>
            </a:r>
            <a:r>
              <a:rPr lang="en-US" sz="1200" b="1" u="sng" baseline="0" dirty="0" smtClean="0"/>
              <a:t> it will follow a moving target! </a:t>
            </a:r>
            <a:endParaRPr lang="en-US" sz="1200" b="1" u="sng" baseline="0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Soon, advertisements </a:t>
            </a:r>
            <a:r>
              <a:rPr lang="en-US" sz="1200" baseline="0" dirty="0" smtClean="0"/>
              <a:t>will take the form of “conversations”— in which your responses </a:t>
            </a:r>
            <a:r>
              <a:rPr lang="en-US" sz="1200" baseline="0" dirty="0" smtClean="0"/>
              <a:t>can be </a:t>
            </a:r>
            <a:r>
              <a:rPr lang="en-US" sz="1200" baseline="0" dirty="0" smtClean="0"/>
              <a:t>facial expressions &amp; physical </a:t>
            </a:r>
            <a:r>
              <a:rPr lang="en-US" sz="1200" baseline="0" dirty="0" smtClean="0"/>
              <a:t>gestures!</a:t>
            </a:r>
            <a:endParaRPr lang="en-US" sz="1200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Another reason </a:t>
            </a:r>
            <a:r>
              <a:rPr lang="en-US" baseline="0" dirty="0" smtClean="0"/>
              <a:t>computers &amp; the internet can </a:t>
            </a:r>
            <a:r>
              <a:rPr lang="en-US" baseline="0" dirty="0" smtClean="0"/>
              <a:t>seem so intimidating is the fact that you’re ALWAYS being asked to choose between a variety of options</a:t>
            </a:r>
            <a:r>
              <a:rPr lang="en-US" baseline="0" dirty="0" smtClean="0"/>
              <a:t>—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about </a:t>
            </a:r>
            <a:r>
              <a:rPr lang="en-US" baseline="0" dirty="0" smtClean="0"/>
              <a:t>most of which you have little or no personal knowledge or experience! </a:t>
            </a: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dirty="0" smtClean="0"/>
              <a:t>We’ll</a:t>
            </a:r>
            <a:r>
              <a:rPr lang="en-US" baseline="0" dirty="0" smtClean="0"/>
              <a:t> take a few minutes to offer some pretty generic </a:t>
            </a:r>
            <a:r>
              <a:rPr lang="en-US" baseline="0" dirty="0" smtClean="0"/>
              <a:t>advice regarding a </a:t>
            </a:r>
            <a:r>
              <a:rPr lang="en-US" baseline="0" dirty="0" smtClean="0"/>
              <a:t>few of the more likely choices </a:t>
            </a:r>
            <a:r>
              <a:rPr lang="en-US" baseline="0" dirty="0" smtClean="0"/>
              <a:t>you’ll be faced with, early on: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can think</a:t>
            </a:r>
            <a:r>
              <a:rPr lang="en-US" baseline="0" dirty="0" smtClean="0"/>
              <a:t> of no character in popular culture who has evolved more than SANTA CLAUS;</a:t>
            </a:r>
          </a:p>
          <a:p>
            <a:r>
              <a:rPr lang="en-US" baseline="0" dirty="0" smtClean="0"/>
              <a:t>yet, with each new incarnation, Santa becomes </a:t>
            </a:r>
            <a:r>
              <a:rPr lang="en-US" u="sng" baseline="0" dirty="0" smtClean="0"/>
              <a:t>more closely associated </a:t>
            </a:r>
            <a:r>
              <a:rPr lang="en-US" u="none" baseline="0" dirty="0" smtClean="0"/>
              <a:t>with </a:t>
            </a:r>
            <a:r>
              <a:rPr lang="en-US" baseline="0" dirty="0" smtClean="0"/>
              <a:t>the world’s </a:t>
            </a:r>
            <a:r>
              <a:rPr lang="en-US" b="1" u="sng" baseline="0" dirty="0" smtClean="0"/>
              <a:t>most</a:t>
            </a:r>
            <a:r>
              <a:rPr lang="en-US" baseline="0" dirty="0" smtClean="0"/>
              <a:t> celebrated holiday!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Santa is STILL evolving— the fact is, he HAS to, if a character dating from 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wants to remain relevant in the Internet Age!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WILL BE ONE OF YOUR FIRST MAJOR DECISIONS— let’s take a minute to discuss it...</a:t>
            </a:r>
          </a:p>
          <a:p>
            <a:endParaRPr lang="en-US" dirty="0" smtClean="0"/>
          </a:p>
          <a:p>
            <a:r>
              <a:rPr lang="en-US" dirty="0" smtClean="0"/>
              <a:t>a desktop PC is probably your best</a:t>
            </a:r>
            <a:r>
              <a:rPr lang="en-US" baseline="0" dirty="0" smtClean="0"/>
              <a:t> bet </a:t>
            </a:r>
            <a:r>
              <a:rPr lang="en-US" dirty="0" smtClean="0"/>
              <a:t>If </a:t>
            </a:r>
            <a:r>
              <a:rPr lang="en-US" dirty="0" smtClean="0"/>
              <a:t>you're looking to scream through multimedia downloads (think music, movies, and that massive vacation video </a:t>
            </a:r>
            <a:r>
              <a:rPr lang="en-US" dirty="0" smtClean="0"/>
              <a:t>Aunt </a:t>
            </a:r>
            <a:r>
              <a:rPr lang="en-US" dirty="0" smtClean="0"/>
              <a:t>Lucy sent before realizing it was 30 MB</a:t>
            </a:r>
            <a:r>
              <a:rPr lang="en-US" dirty="0" smtClean="0"/>
              <a:t>). </a:t>
            </a:r>
            <a:r>
              <a:rPr lang="en-US" dirty="0" smtClean="0">
                <a:hlinkClick r:id="rId3" action="ppaction://hlinkfile"/>
              </a:rPr>
              <a:t>Want to learn how?</a:t>
            </a:r>
            <a:endParaRPr lang="en-US" dirty="0" smtClean="0"/>
          </a:p>
          <a:p>
            <a:r>
              <a:rPr lang="en-US" dirty="0" smtClean="0"/>
              <a:t>Put another way, </a:t>
            </a:r>
            <a:r>
              <a:rPr lang="en-US" baseline="0" dirty="0" smtClean="0"/>
              <a:t>i</a:t>
            </a:r>
            <a:r>
              <a:rPr lang="en-US" dirty="0" smtClean="0"/>
              <a:t>f </a:t>
            </a:r>
            <a:r>
              <a:rPr lang="en-US" dirty="0" smtClean="0"/>
              <a:t>you're looking for mega performance </a:t>
            </a:r>
            <a:r>
              <a:rPr lang="en-US" dirty="0" smtClean="0"/>
              <a:t>at </a:t>
            </a:r>
            <a:r>
              <a:rPr lang="en-US" dirty="0" smtClean="0"/>
              <a:t>a reasonable price, the desktop PC could be the right solution for you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dirty="0" smtClean="0"/>
              <a:t>With a larger tower or "box," the manufacturer has a lot more space to work with and can pack in a great deal more, truly awesome, technologies. </a:t>
            </a:r>
          </a:p>
          <a:p>
            <a:r>
              <a:rPr lang="en-US" dirty="0" smtClean="0"/>
              <a:t>You </a:t>
            </a:r>
            <a:r>
              <a:rPr lang="en-US" dirty="0" smtClean="0"/>
              <a:t>can also purchase multiple large hard drives and CD/DVD-ROM drives and still have space for upgrades.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can upgrade to a greater extent with a desktop than you can with a laptop.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Things you may want to </a:t>
            </a:r>
            <a:r>
              <a:rPr lang="en-US" i="1" u="sng" dirty="0" smtClean="0"/>
              <a:t>add</a:t>
            </a:r>
            <a:r>
              <a:rPr lang="en-US" dirty="0" smtClean="0"/>
              <a:t> include additional random access memory (RAM), a better video card, and </a:t>
            </a:r>
            <a:r>
              <a:rPr lang="en-US" dirty="0" smtClean="0"/>
              <a:t>one of the </a:t>
            </a:r>
            <a:r>
              <a:rPr lang="en-US" dirty="0" smtClean="0"/>
              <a:t>Newer,</a:t>
            </a:r>
            <a:r>
              <a:rPr lang="en-US" baseline="0" dirty="0" smtClean="0"/>
              <a:t> faster processors</a:t>
            </a:r>
            <a:r>
              <a:rPr lang="en-US" dirty="0" smtClean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 </a:t>
            </a:r>
            <a:r>
              <a:rPr lang="en-US" b="1" dirty="0" smtClean="0"/>
              <a:t>But there are several reasons the laptop is so popular</a:t>
            </a:r>
            <a:r>
              <a:rPr lang="en-US" b="1" baseline="0" dirty="0" smtClean="0"/>
              <a:t>!</a:t>
            </a:r>
            <a:endParaRPr lang="en-US" dirty="0" smtClean="0"/>
          </a:p>
          <a:p>
            <a:r>
              <a:rPr lang="en-US" dirty="0" smtClean="0"/>
              <a:t>For one thing, while </a:t>
            </a:r>
            <a:r>
              <a:rPr lang="en-US" dirty="0" smtClean="0"/>
              <a:t>they're getting smaller and sleeker, desktop </a:t>
            </a:r>
            <a:r>
              <a:rPr lang="en-US" u="sng" dirty="0" smtClean="0"/>
              <a:t>PCs take </a:t>
            </a:r>
            <a:r>
              <a:rPr lang="en-US" u="sng" dirty="0" smtClean="0"/>
              <a:t>up a lot more </a:t>
            </a:r>
            <a:r>
              <a:rPr lang="en-US" u="sng" dirty="0" smtClean="0"/>
              <a:t>space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another thing, w</a:t>
            </a:r>
            <a:r>
              <a:rPr lang="en-US" dirty="0" smtClean="0"/>
              <a:t>ith </a:t>
            </a:r>
            <a:r>
              <a:rPr lang="en-US" dirty="0" smtClean="0"/>
              <a:t>a laptop PC you've got one power cord, and </a:t>
            </a:r>
            <a:r>
              <a:rPr lang="en-US" dirty="0" smtClean="0"/>
              <a:t>even then, only </a:t>
            </a:r>
            <a:r>
              <a:rPr lang="en-US" dirty="0" smtClean="0"/>
              <a:t>when you need to recharge; </a:t>
            </a:r>
            <a:endParaRPr lang="en-US" dirty="0" smtClean="0"/>
          </a:p>
          <a:p>
            <a:r>
              <a:rPr lang="en-US" dirty="0" smtClean="0"/>
              <a:t>it's </a:t>
            </a:r>
            <a:r>
              <a:rPr lang="en-US" dirty="0" smtClean="0"/>
              <a:t>a completely self-contained unit, and you don't have to deal with a separate </a:t>
            </a:r>
            <a:r>
              <a:rPr lang="en-US" dirty="0" smtClean="0"/>
              <a:t>monitor or CPU</a:t>
            </a:r>
            <a:r>
              <a:rPr lang="en-US" dirty="0" smtClean="0"/>
              <a:t>, </a:t>
            </a:r>
            <a:r>
              <a:rPr lang="en-US" dirty="0" smtClean="0"/>
              <a:t>along with their </a:t>
            </a:r>
            <a:r>
              <a:rPr lang="en-US" dirty="0" smtClean="0"/>
              <a:t>extra </a:t>
            </a:r>
            <a:r>
              <a:rPr lang="en-US" dirty="0" smtClean="0"/>
              <a:t>power cords...</a:t>
            </a:r>
            <a:endParaRPr lang="en-US" dirty="0" smtClean="0"/>
          </a:p>
          <a:p>
            <a:r>
              <a:rPr lang="en-US" dirty="0" smtClean="0"/>
              <a:t> Plus, most come with a built in wireless adapter so you can connect to the Internet without being leashed to the wall. </a:t>
            </a:r>
          </a:p>
          <a:p>
            <a:r>
              <a:rPr lang="en-US" dirty="0" smtClean="0"/>
              <a:t>And you can add a wireless printer &amp; other peripherals that communicates with your laptop via </a:t>
            </a:r>
            <a:r>
              <a:rPr lang="en-US" dirty="0" err="1" smtClean="0"/>
              <a:t>WiFi</a:t>
            </a:r>
            <a:r>
              <a:rPr lang="en-US" dirty="0" smtClean="0"/>
              <a:t>, or Bluetooth technology.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Theif</a:t>
            </a:r>
            <a:r>
              <a:rPr lang="en-US" dirty="0" smtClean="0"/>
              <a:t> main drawback is this: no matter where you are, or how nice the view, you don't want to be interrupted after only an hour by that terrible "low battery... doomsday approaching" warning. </a:t>
            </a:r>
          </a:p>
          <a:p>
            <a:r>
              <a:rPr lang="en-US" dirty="0" smtClean="0"/>
              <a:t>A </a:t>
            </a:r>
            <a:r>
              <a:rPr lang="en-US" dirty="0" smtClean="0"/>
              <a:t>laptop is only as good as the battery that powers </a:t>
            </a:r>
            <a:r>
              <a:rPr lang="en-US" dirty="0" smtClean="0"/>
              <a:t>it!</a:t>
            </a:r>
            <a:r>
              <a:rPr lang="en-US" baseline="0" dirty="0" smtClean="0"/>
              <a:t>  </a:t>
            </a:r>
          </a:p>
          <a:p>
            <a:r>
              <a:rPr lang="en-US" baseline="0" dirty="0" smtClean="0"/>
              <a:t>But thanks to</a:t>
            </a:r>
            <a:r>
              <a:rPr lang="en-US" dirty="0" smtClean="0"/>
              <a:t> advancements in battery, hardware, and software technology (yes, software can drain your battery too)</a:t>
            </a:r>
          </a:p>
          <a:p>
            <a:r>
              <a:rPr lang="en-US" dirty="0" smtClean="0"/>
              <a:t>today, </a:t>
            </a:r>
            <a:r>
              <a:rPr lang="en-US" dirty="0" smtClean="0"/>
              <a:t>you can get as many as five hours from </a:t>
            </a:r>
            <a:r>
              <a:rPr lang="en-US" dirty="0" smtClean="0"/>
              <a:t>some laptops— plenty </a:t>
            </a:r>
            <a:r>
              <a:rPr lang="en-US" dirty="0" smtClean="0"/>
              <a:t>of time to get things done without plugging in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(PLAY VIDEO)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 the laptop used to be a less powerful option than a desktop PC. However, it's been gaining serious ground. </a:t>
            </a:r>
          </a:p>
          <a:p>
            <a:r>
              <a:rPr lang="en-US" dirty="0" smtClean="0"/>
              <a:t>Thanks to multi-core processor technologies, real people like us can have the same type of computing power that big businesses have. </a:t>
            </a:r>
          </a:p>
          <a:p>
            <a:r>
              <a:rPr lang="en-US" dirty="0" smtClean="0"/>
              <a:t>Although the laptop hasn't beaten the performance available in the most powerful desktop PC, it's getting close... Real close.</a:t>
            </a:r>
          </a:p>
          <a:p>
            <a:r>
              <a:rPr lang="en-US" b="1" dirty="0" smtClean="0"/>
              <a:t>One other thing</a:t>
            </a:r>
            <a:r>
              <a:rPr lang="en-US" b="1" baseline="0" dirty="0" smtClean="0"/>
              <a:t> is driving the proliferation of mobile technologies</a:t>
            </a:r>
            <a:r>
              <a:rPr lang="en-US" b="1" dirty="0" smtClean="0"/>
              <a:t>: the</a:t>
            </a:r>
            <a:r>
              <a:rPr lang="en-US" b="1" baseline="0" dirty="0" smtClean="0"/>
              <a:t> TABLET</a:t>
            </a:r>
            <a:endParaRPr lang="en-US" dirty="0" smtClean="0"/>
          </a:p>
          <a:p>
            <a:r>
              <a:rPr lang="en-US" dirty="0" smtClean="0"/>
              <a:t>It</a:t>
            </a:r>
            <a:r>
              <a:rPr lang="en-US" baseline="0" dirty="0" smtClean="0"/>
              <a:t> </a:t>
            </a:r>
            <a:r>
              <a:rPr lang="en-US" baseline="0" dirty="0" smtClean="0"/>
              <a:t>seems like just yesterday, the mobile category was the anemic cousin of the personal computing world: </a:t>
            </a:r>
          </a:p>
          <a:p>
            <a:r>
              <a:rPr lang="en-US" baseline="0" dirty="0" smtClean="0"/>
              <a:t>First-generation (or 1G) cell phones could only transmit analog voice patterns;</a:t>
            </a:r>
          </a:p>
          <a:p>
            <a:r>
              <a:rPr lang="en-US" baseline="0" dirty="0" smtClean="0"/>
              <a:t>But 2G feature phones taught us they could do more than carry voices— they could play songs, or take &amp; send pictures, too!</a:t>
            </a:r>
          </a:p>
          <a:p>
            <a:r>
              <a:rPr lang="en-US" baseline="0" dirty="0" smtClean="0"/>
              <a:t>then 3G smart phones got us thinking of them as “internet” devices— with video recording &amp; rudimentary browsing capabilities;</a:t>
            </a:r>
          </a:p>
          <a:p>
            <a:r>
              <a:rPr lang="en-US" baseline="0" dirty="0" smtClean="0"/>
              <a:t>Today, we have an exploding array of 4G “Tablets”— which seem to be edging toward a merger with laptops;</a:t>
            </a:r>
          </a:p>
          <a:p>
            <a:r>
              <a:rPr lang="en-US" baseline="0" dirty="0" smtClean="0"/>
              <a:t>Either way, they’re rapidly becoming more useful &amp; practical than a desktop— and they’re already MORE FUN!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Two more things to know about computer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purchases:</a:t>
            </a:r>
          </a:p>
          <a:p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#1:</a:t>
            </a:r>
          </a:p>
          <a:p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Buying a used computer makes sense when price is your primary consideration and you are savvy enough to accurately diagnose problems yourself.</a:t>
            </a:r>
          </a:p>
          <a:p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Although you will sacrifice speed (and perhaps life span of the mechanical components), the quality of a used $2,000 computer could easily give you better value and longevity than a computer built to sell new for under $1,000.  </a:t>
            </a:r>
          </a:p>
          <a:p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However:</a:t>
            </a:r>
          </a:p>
          <a:p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IF YOU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DON’T WANT TO DO THE HOMEWORK NEEDED TO AVOID THE PITFALLS OF BUYING A USED COMPUTER, YOU SHOULD PROBABLY BELLY UP TO THE BAR &amp; BUY A NEW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And #2:</a:t>
            </a:r>
          </a:p>
          <a:p>
            <a:r>
              <a:rPr lang="en-US" dirty="0" smtClean="0"/>
              <a:t>EVEN WHEN</a:t>
            </a:r>
            <a:r>
              <a:rPr lang="en-US" baseline="0" dirty="0" smtClean="0"/>
              <a:t> YOU BUY RETAIL, YOU HAVE ALTERNATIVES TO BUYING NEW!</a:t>
            </a:r>
          </a:p>
          <a:p>
            <a:r>
              <a:rPr lang="en-US" baseline="0" dirty="0" smtClean="0"/>
              <a:t>“Vintage” refers to unopened items that must go simply to make shelf space for a newer model;</a:t>
            </a:r>
          </a:p>
          <a:p>
            <a:r>
              <a:rPr lang="en-US" baseline="0" dirty="0" smtClean="0"/>
              <a:t>“ Refurbished” means it was returned by a customer for some reason— and </a:t>
            </a:r>
            <a:r>
              <a:rPr lang="en-US" baseline="0" dirty="0" smtClean="0"/>
              <a:t>is </a:t>
            </a:r>
            <a:r>
              <a:rPr lang="en-US" baseline="0" dirty="0" smtClean="0"/>
              <a:t>being marked down, after making sure everything works</a:t>
            </a:r>
          </a:p>
          <a:p>
            <a:r>
              <a:rPr lang="en-US" baseline="0" dirty="0" smtClean="0"/>
              <a:t>Either of these categories will save you BIG BUCKS on an item you’re looking for!</a:t>
            </a:r>
          </a:p>
          <a:p>
            <a:endParaRPr lang="en-US" dirty="0" smtClean="0"/>
          </a:p>
          <a:p>
            <a:r>
              <a:rPr lang="en-US" dirty="0" smtClean="0"/>
              <a:t>Here’s how I buy big</a:t>
            </a:r>
            <a:r>
              <a:rPr lang="en-US" baseline="0" dirty="0" smtClean="0"/>
              <a:t> ticket items: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First, I </a:t>
            </a:r>
            <a:r>
              <a:rPr lang="en-US" dirty="0" smtClean="0"/>
              <a:t>scour </a:t>
            </a:r>
            <a:r>
              <a:rPr lang="en-US" dirty="0" smtClean="0"/>
              <a:t>tech-review websites </a:t>
            </a:r>
            <a:r>
              <a:rPr lang="en-US" dirty="0" smtClean="0"/>
              <a:t>like CNET</a:t>
            </a:r>
            <a:r>
              <a:rPr lang="en-US" baseline="0" dirty="0" smtClean="0"/>
              <a:t> &amp; PC Magazine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Next,</a:t>
            </a:r>
            <a:r>
              <a:rPr lang="en-US" baseline="0" dirty="0" smtClean="0"/>
              <a:t> </a:t>
            </a:r>
            <a:r>
              <a:rPr lang="en-US" dirty="0" smtClean="0"/>
              <a:t>I pick two brands of </a:t>
            </a:r>
            <a:r>
              <a:rPr lang="en-US" dirty="0" smtClean="0"/>
              <a:t>something</a:t>
            </a:r>
            <a:r>
              <a:rPr lang="en-US" baseline="0" dirty="0" smtClean="0"/>
              <a:t> that </a:t>
            </a:r>
            <a:r>
              <a:rPr lang="en-US" baseline="0" dirty="0" smtClean="0"/>
              <a:t>I </a:t>
            </a:r>
            <a:r>
              <a:rPr lang="en-US" baseline="0" dirty="0" smtClean="0"/>
              <a:t>need— the two </a:t>
            </a:r>
            <a:r>
              <a:rPr lang="en-US" dirty="0" smtClean="0"/>
              <a:t>getting best reviews</a:t>
            </a:r>
            <a:r>
              <a:rPr lang="en-US" dirty="0" smtClean="0"/>
              <a:t>,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Then I set Google Alerts for those brands of that item— using the word "deals" next to them.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For the next few days I monitor the prices that come up</a:t>
            </a:r>
            <a:r>
              <a:rPr lang="en-US" dirty="0" smtClean="0"/>
              <a:t>, and buy</a:t>
            </a:r>
            <a:r>
              <a:rPr lang="en-US" baseline="0" dirty="0" smtClean="0"/>
              <a:t> when the time is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 know I 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showed Linux in an earlier graphic, 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but they are no longer seriously competing for the PC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market–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On the other hand, 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Linux DOES remain the world’s 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leading SERVER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operating system,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and runs ALL 10 of the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world’s fastest supercomputers!!</a:t>
            </a:r>
            <a:endParaRPr kumimoji="1" lang="en-US" sz="1200" b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Ok, the Mac versus PC debate</a:t>
            </a:r>
            <a:r>
              <a:rPr lang="en-US" baseline="0" dirty="0" smtClean="0"/>
              <a:t> may seem </a:t>
            </a:r>
            <a:r>
              <a:rPr lang="en-US" dirty="0" smtClean="0"/>
              <a:t>played out— but dumb commercials aside, both systems have their strong and weak points,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since this goes hand-in-hand with your hardware decisions,  we’ll spend a couple of minutes </a:t>
            </a:r>
            <a:r>
              <a:rPr lang="en-US" baseline="0" dirty="0" smtClean="0"/>
              <a:t>on this, as well:</a:t>
            </a: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Mac starts faster. Period.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Mac is 31% </a:t>
            </a:r>
            <a:r>
              <a:rPr lang="en-US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Faster in</a:t>
            </a: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 bench tests</a:t>
            </a:r>
            <a:r>
              <a:rPr lang="en-US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–</a:t>
            </a: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 AND Runs Windows</a:t>
            </a:r>
            <a:endParaRPr lang="en-US" dirty="0" smtClean="0">
              <a:ln w="12700">
                <a:solidFill>
                  <a:schemeClr val="bg2"/>
                </a:solidFill>
              </a:ln>
              <a:solidFill>
                <a:schemeClr val="tx1"/>
              </a:solidFill>
            </a:endParaRP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Since Apple no longer offers a 32-bit version, updating an older </a:t>
            </a:r>
            <a:r>
              <a:rPr lang="en-US" b="1" baseline="0" dirty="0" err="1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MacBook</a:t>
            </a: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– including the required 8GB of memory— will cost about $700;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Windows still offers a 32-bit version of 8 on the same installation disc– and if you want to upgrade your older </a:t>
            </a:r>
            <a:r>
              <a:rPr lang="en-US" b="1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Dell</a:t>
            </a: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 to 64-bit, the same 8GB of memory costs barely $300. 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BTW: your 64-bit processor can </a:t>
            </a:r>
            <a:r>
              <a:rPr lang="en-US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theoretically support up to </a:t>
            </a:r>
            <a:r>
              <a:rPr lang="en-US" b="1" u="sng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16 BILLION </a:t>
            </a:r>
            <a:r>
              <a:rPr lang="en-US" b="0" u="sng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GB</a:t>
            </a:r>
            <a:r>
              <a:rPr lang="en-US" b="1" u="sng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u="sng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of </a:t>
            </a:r>
            <a:r>
              <a:rPr lang="en-US" u="sng" baseline="0" dirty="0" smtClean="0">
                <a:ln w="12700"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RAM</a:t>
            </a:r>
            <a:endParaRPr lang="en-US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Apple’s </a:t>
            </a:r>
            <a:r>
              <a:rPr lang="en-US" baseline="0" dirty="0" err="1" smtClean="0"/>
              <a:t>MacBook’s</a:t>
            </a:r>
            <a:r>
              <a:rPr lang="en-US" baseline="0" dirty="0" smtClean="0"/>
              <a:t> proprietary battery outlasted the bulkier 6-cell which Dell uses by about FIFTY PERCENT!!!</a:t>
            </a:r>
          </a:p>
          <a:p>
            <a:pPr marL="228600" indent="-228600">
              <a:buFont typeface="+mj-lt"/>
              <a:buAutoNum type="arabicPeriod"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Apple’s dock and desktop management tools simple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&amp;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efficient; Mountain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Leopard merely tweaks what users already love. </a:t>
            </a:r>
          </a:p>
          <a:p>
            <a:pPr marL="228600" indent="-228600">
              <a:buFont typeface="+mj-lt"/>
              <a:buAutoNum type="arabicPeriod"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Microsoft has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been playing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catch-up, and Windows 8’s desktop features are quite a leap forward;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endParaRPr kumimoji="1" lang="en-US" sz="120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I’d 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say They are more or less 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tied in graphics 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NOW– 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but 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Mac got here first, with the most– so the tie goes to them…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Windows Live Essentials hasn’t been able to compete with the functionality of </a:t>
            </a:r>
            <a:r>
              <a:rPr kumimoji="1" lang="en-US" sz="1200" u="none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iLife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since early ‘09.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however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Windows 8 still dominates when it comes to gaming and </a:t>
            </a:r>
            <a:r>
              <a:rPr kumimoji="1" lang="en-US" sz="1200" b="1" u="sng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Blu</a:t>
            </a:r>
            <a:r>
              <a:rPr kumimoji="1" lang="en-US" sz="1200" b="1" u="sng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-ray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playback– once again, </a:t>
            </a:r>
            <a:r>
              <a:rPr kumimoji="1" lang="en-US" sz="1200" u="none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MicroSoft’s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legacy of sheer horsepower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wins the race…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Apple has done an excellent job of bringing </a:t>
            </a:r>
            <a:r>
              <a:rPr kumimoji="1" lang="en-US" sz="1200" u="none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multitouch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to the masses via the touchpad.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But Microsoft has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become A LOT more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aggressive when it comes to </a:t>
            </a:r>
            <a:r>
              <a:rPr kumimoji="1" lang="en-US" sz="1200" u="none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touchscreen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computing. Just keep in mind that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all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Windows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8 touch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notebooks are </a:t>
            </a:r>
            <a:r>
              <a:rPr kumimoji="1" lang="en-US" sz="1200" b="1" u="sng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not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created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equal….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Advantage </a:t>
            </a:r>
            <a:r>
              <a:rPr kumimoji="1" lang="en-US" sz="1200" b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Windows </a:t>
            </a:r>
          </a:p>
          <a:p>
            <a:pPr marL="228600" indent="-228600">
              <a:buFont typeface="+mj-lt"/>
              <a:buAutoNum type="arabicPeriod"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Mountain Leopard has built-in support for </a:t>
            </a:r>
            <a:r>
              <a:rPr kumimoji="1" lang="en-US" sz="1200" b="1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MS Exchange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—a feature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Windows inexplicably lacked in 7,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but corrected in 8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Apple has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made major strides toward making Mac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 better fit for corporate 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environments—traditionally Microsoft’s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“colonial empire”.</a:t>
            </a:r>
            <a:endParaRPr kumimoji="1" lang="en-US" sz="1200" u="none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Overall, Windows PCs are great for bargain hunters, gamers or watch </a:t>
            </a:r>
            <a:r>
              <a:rPr kumimoji="1" lang="en-US" sz="1200" u="none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Blu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-ray movies.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Those who want to actually </a:t>
            </a:r>
            <a:r>
              <a:rPr kumimoji="1" lang="en-US" sz="1200" b="1" u="sng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create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content, however, will find far more out of the box with </a:t>
            </a:r>
            <a:r>
              <a:rPr kumimoji="1" lang="en-US" sz="1200" u="none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iLife</a:t>
            </a:r>
            <a:r>
              <a:rPr kumimoji="1" lang="en-US" sz="120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–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including seamless integration with all those </a:t>
            </a:r>
            <a:r>
              <a:rPr kumimoji="1" lang="en-US" sz="120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1" lang="en-US" sz="120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-Devices out there today…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sz="1200" b="1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Google, Bing &amp; Yahoo continue slugging it out over who will</a:t>
            </a:r>
            <a:r>
              <a:rPr lang="en-US" baseline="0" dirty="0" smtClean="0"/>
              <a:t> answer</a:t>
            </a:r>
            <a:r>
              <a:rPr lang="en-US" dirty="0" smtClean="0"/>
              <a:t> YOUR next web question!!</a:t>
            </a:r>
          </a:p>
          <a:p>
            <a:endParaRPr lang="en-US" dirty="0" smtClean="0"/>
          </a:p>
          <a:p>
            <a:r>
              <a:rPr lang="en-US" dirty="0" smtClean="0"/>
              <a:t>--Forget the old “Search Engines”– today they’re more like a “Cyber-CONCIERGE”</a:t>
            </a:r>
          </a:p>
          <a:p>
            <a:endParaRPr lang="en-US" dirty="0" smtClean="0"/>
          </a:p>
          <a:p>
            <a:r>
              <a:rPr lang="en-US" dirty="0" smtClean="0"/>
              <a:t>I’m a Google</a:t>
            </a:r>
            <a:r>
              <a:rPr lang="en-US" baseline="0" dirty="0" smtClean="0"/>
              <a:t> guy— </a:t>
            </a:r>
            <a:r>
              <a:rPr lang="en-US" baseline="0" dirty="0" smtClean="0"/>
              <a:t>however, when </a:t>
            </a:r>
            <a:r>
              <a:rPr lang="en-US" baseline="0" dirty="0" smtClean="0"/>
              <a:t>I went on</a:t>
            </a:r>
            <a:r>
              <a:rPr lang="en-US" dirty="0" smtClean="0"/>
              <a:t> </a:t>
            </a:r>
            <a:r>
              <a:rPr lang="en-US" dirty="0" err="1" smtClean="0"/>
              <a:t>BlindSearch</a:t>
            </a:r>
            <a:r>
              <a:rPr lang="en-US" dirty="0" smtClean="0"/>
              <a:t>, a sort of search engine “taste test”,</a:t>
            </a:r>
          </a:p>
          <a:p>
            <a:r>
              <a:rPr lang="en-US" dirty="0" smtClean="0"/>
              <a:t> I was stunned when I found that I chose Bing EVERY TIME–</a:t>
            </a:r>
            <a:r>
              <a:rPr lang="en-US" baseline="0" dirty="0" smtClean="0"/>
              <a:t> </a:t>
            </a:r>
            <a:r>
              <a:rPr lang="en-US" b="1" u="sng" baseline="0" dirty="0" smtClean="0"/>
              <a:t>even when the search term was “Google”!  </a:t>
            </a:r>
          </a:p>
          <a:p>
            <a:endParaRPr lang="en-US" b="1" u="sng" baseline="0" dirty="0" smtClean="0"/>
          </a:p>
          <a:p>
            <a:r>
              <a:rPr lang="en-US" baseline="0" dirty="0" smtClean="0"/>
              <a:t>However, the fact is that Google’s user-friendly interface &amp; interactive modularity (maps &amp; search engine &amp; image catalogs all work together) keep it at the top of the pile–</a:t>
            </a:r>
          </a:p>
          <a:p>
            <a:r>
              <a:rPr lang="en-US" baseline="0" dirty="0" smtClean="0"/>
              <a:t>Indeed, they are nearly twice as popular as #3 Yahoo…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these next 3 graphics say a lot about</a:t>
            </a:r>
            <a:r>
              <a:rPr lang="en-US" baseline="0" dirty="0" smtClean="0"/>
              <a:t> just how quickly the landscape can change in cyber-space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Two years ago, Microsoft’s Internet</a:t>
            </a:r>
            <a:r>
              <a:rPr lang="en-US" baseline="0" dirty="0" smtClean="0"/>
              <a:t> Explorer &amp; Mozilla’s Firefox dominated web searches— </a:t>
            </a:r>
          </a:p>
          <a:p>
            <a:pPr algn="ctr"/>
            <a:r>
              <a:rPr lang="en-US" baseline="0" dirty="0" smtClean="0"/>
              <a:t>with upstart Google in a distant third place...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in the next 12 months, Google DOUBLED its market share—</a:t>
            </a:r>
          </a:p>
          <a:p>
            <a:pPr algn="ctr"/>
            <a:r>
              <a:rPr lang="en-US" dirty="0" smtClean="0"/>
              <a:t>with nearly two-thirds</a:t>
            </a:r>
            <a:r>
              <a:rPr lang="en-US" baseline="0" dirty="0" smtClean="0"/>
              <a:t> of that gain coming at Internet Explorer’s expense, </a:t>
            </a:r>
          </a:p>
          <a:p>
            <a:pPr algn="ctr"/>
            <a:r>
              <a:rPr lang="en-US" baseline="0" dirty="0" smtClean="0"/>
              <a:t>and Firefox still valiantly hanging in there!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In just two short years,</a:t>
            </a:r>
            <a:r>
              <a:rPr lang="en-US" baseline="0" dirty="0" smtClean="0"/>
              <a:t> Google has become a juggernaut which seems poised to rule cyberspace for the foreseeable future—</a:t>
            </a:r>
          </a:p>
          <a:p>
            <a:pPr algn="ctr"/>
            <a:r>
              <a:rPr lang="en-US" baseline="0" dirty="0" smtClean="0"/>
              <a:t>although Microsoft is definitely not giving up without a fight: as I mentioned before,</a:t>
            </a:r>
          </a:p>
          <a:p>
            <a:pPr algn="ctr"/>
            <a:r>
              <a:rPr lang="en-US" baseline="0" dirty="0" smtClean="0"/>
              <a:t> their new &amp; improved search engine, BING, </a:t>
            </a:r>
            <a:r>
              <a:rPr lang="en-US" baseline="0" dirty="0" smtClean="0"/>
              <a:t>may </a:t>
            </a:r>
            <a:r>
              <a:rPr lang="en-US" baseline="0" dirty="0" err="1" smtClean="0"/>
              <a:t>actuall</a:t>
            </a:r>
            <a:r>
              <a:rPr lang="en-US" baseline="0" dirty="0" smtClean="0"/>
              <a:t> be </a:t>
            </a:r>
            <a:r>
              <a:rPr lang="en-US" baseline="0" dirty="0" smtClean="0"/>
              <a:t>changing the game yet again...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Okay, that’s enough about </a:t>
            </a:r>
            <a:r>
              <a:rPr lang="en-US" baseline="0" dirty="0" smtClean="0"/>
              <a:t>computers </a:t>
            </a:r>
            <a:r>
              <a:rPr lang="en-US" baseline="0" dirty="0" smtClean="0"/>
              <a:t>for now— </a:t>
            </a: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let’s talk about that wonderful thing that made EVERYBODY decide they needed one: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(PLAY VIDEO)</a:t>
            </a:r>
            <a:endParaRPr lang="en-US" dirty="0" smtClean="0"/>
          </a:p>
          <a:p>
            <a:r>
              <a:rPr lang="en-US" baseline="0" dirty="0" smtClean="0"/>
              <a:t>THE </a:t>
            </a:r>
            <a:r>
              <a:rPr lang="en-US" baseline="0" dirty="0" smtClean="0"/>
              <a:t>INTERNET</a:t>
            </a:r>
            <a:r>
              <a:rPr lang="en-US" baseline="0" dirty="0" smtClean="0"/>
              <a:t>!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give us some historical perspective on the subject</a:t>
            </a:r>
            <a:r>
              <a:rPr lang="en-US" baseline="0" dirty="0" smtClean="0"/>
              <a:t>, here’s an impromptu trivia quiz!</a:t>
            </a:r>
          </a:p>
          <a:p>
            <a:r>
              <a:rPr lang="en-US" baseline="0" dirty="0" smtClean="0"/>
              <a:t>What do the World-Wide Web, the Space Age, the personal computer, and the US of A all have in common with ME?</a:t>
            </a:r>
          </a:p>
          <a:p>
            <a:r>
              <a:rPr lang="en-US" baseline="0" dirty="0" smtClean="0"/>
              <a:t>The answer?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</a:t>
            </a:r>
            <a:r>
              <a:rPr lang="en-US" baseline="0" dirty="0" smtClean="0"/>
              <a:t>the next 90 seconds, </a:t>
            </a:r>
            <a:r>
              <a:rPr lang="en-US" dirty="0" smtClean="0"/>
              <a:t>this little clip explains how</a:t>
            </a:r>
            <a:r>
              <a:rPr lang="en-US" baseline="0" dirty="0" smtClean="0"/>
              <a:t> the Domain Name System (DNS) makes the internet </a:t>
            </a:r>
            <a:r>
              <a:rPr lang="en-US" baseline="0" dirty="0" smtClean="0"/>
              <a:t>possible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(PLAY VIDEO)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Okay, this is what</a:t>
            </a:r>
            <a:r>
              <a:rPr lang="en-US" baseline="0" dirty="0" smtClean="0"/>
              <a:t> many of you came here for today:</a:t>
            </a:r>
          </a:p>
          <a:p>
            <a:pPr algn="ctr"/>
            <a:r>
              <a:rPr lang="en-US" baseline="0" dirty="0" smtClean="0"/>
              <a:t>to learn how to use the web to market yourself </a:t>
            </a:r>
          </a:p>
          <a:p>
            <a:pPr algn="ctr"/>
            <a:r>
              <a:rPr lang="en-US" baseline="0" dirty="0" smtClean="0"/>
              <a:t>(PLAY VIDEO)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you’re watching this video,</a:t>
            </a:r>
            <a:r>
              <a:rPr lang="en-US" baseline="0" dirty="0" smtClean="0"/>
              <a:t> just remember that </a:t>
            </a:r>
            <a:r>
              <a:rPr lang="en-US" dirty="0" err="1" smtClean="0"/>
              <a:t>IOSantas</a:t>
            </a:r>
            <a:r>
              <a:rPr lang="en-US" baseline="0" dirty="0" smtClean="0"/>
              <a:t> provides nearly-free web design &amp; hosting to everyone in the Christmas Community—</a:t>
            </a:r>
          </a:p>
          <a:p>
            <a:r>
              <a:rPr lang="en-US" baseline="0" dirty="0" smtClean="0"/>
              <a:t>PLEASE TAKE ONE OF OUR CARDS BEFORE YOU GO</a:t>
            </a:r>
          </a:p>
          <a:p>
            <a:r>
              <a:rPr lang="en-US" baseline="0" dirty="0" smtClean="0"/>
              <a:t>(PLAY VIDEO)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Oh, and one other thing</a:t>
            </a:r>
            <a:r>
              <a:rPr lang="en-US" baseline="0" dirty="0" smtClean="0"/>
              <a:t> I wanted to mention:</a:t>
            </a:r>
          </a:p>
          <a:p>
            <a:pPr algn="ctr"/>
            <a:r>
              <a:rPr lang="en-US" sz="1400" dirty="0" smtClean="0">
                <a:latin typeface="Papyrus" pitchFamily="66" charset="0"/>
              </a:rPr>
              <a:t>Do you think it matters </a:t>
            </a:r>
            <a:r>
              <a:rPr lang="en-US" sz="1600" dirty="0" smtClean="0">
                <a:latin typeface="Papyrus" pitchFamily="66" charset="0"/>
              </a:rPr>
              <a:t>WHO OWNS YOUR NAME</a:t>
            </a:r>
            <a:r>
              <a:rPr lang="en-US" sz="1400" dirty="0" smtClean="0">
                <a:latin typeface="Papyrus" pitchFamily="66" charset="0"/>
              </a:rPr>
              <a:t>?</a:t>
            </a:r>
          </a:p>
          <a:p>
            <a:pPr algn="ctr"/>
            <a:r>
              <a:rPr lang="en-US" sz="1400" dirty="0" smtClean="0">
                <a:latin typeface="Papyrus" pitchFamily="66" charset="0"/>
              </a:rPr>
              <a:t>What about</a:t>
            </a:r>
            <a:r>
              <a:rPr lang="en-US" sz="1400" b="1" dirty="0" smtClean="0">
                <a:latin typeface="Papyrus" pitchFamily="66" charset="0"/>
              </a:rPr>
              <a:t> your </a:t>
            </a:r>
            <a:r>
              <a:rPr lang="en-US" sz="1800" b="1" dirty="0" smtClean="0">
                <a:latin typeface="Papyrus" pitchFamily="66" charset="0"/>
              </a:rPr>
              <a:t>Stage </a:t>
            </a:r>
            <a:r>
              <a:rPr lang="en-US" sz="1600" b="1" dirty="0" smtClean="0">
                <a:latin typeface="Papyrus" pitchFamily="66" charset="0"/>
              </a:rPr>
              <a:t>Name or Company Name</a:t>
            </a:r>
            <a:r>
              <a:rPr lang="en-US" sz="1400" b="1" dirty="0" smtClean="0">
                <a:latin typeface="Papyrus" pitchFamily="66" charset="0"/>
              </a:rPr>
              <a:t>…?</a:t>
            </a:r>
          </a:p>
          <a:p>
            <a:pPr algn="ctr"/>
            <a:r>
              <a:rPr lang="en-US" b="1" dirty="0" smtClean="0">
                <a:latin typeface="Papyrus" pitchFamily="66" charset="0"/>
              </a:rPr>
              <a:t>What about that once-cute-but-now-potentially-humiliating nickname you would give </a:t>
            </a:r>
            <a:r>
              <a:rPr lang="en-US" sz="1400" b="1" u="sng" dirty="0" smtClean="0">
                <a:latin typeface="Papyrus" pitchFamily="66" charset="0"/>
              </a:rPr>
              <a:t>anything</a:t>
            </a:r>
            <a:r>
              <a:rPr lang="en-US" sz="1400" b="1" dirty="0" smtClean="0">
                <a:latin typeface="Papyrus" pitchFamily="66" charset="0"/>
              </a:rPr>
              <a:t> </a:t>
            </a:r>
            <a:r>
              <a:rPr lang="en-US" b="1" dirty="0" smtClean="0">
                <a:latin typeface="Papyrus" pitchFamily="66" charset="0"/>
              </a:rPr>
              <a:t>to keep your ex  from naming her  anti-YOU stalker-blog?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beginning of 2003, it was estimated that ten percent of the world population had access to Internet. </a:t>
            </a:r>
          </a:p>
          <a:p>
            <a:r>
              <a:rPr lang="en-US" dirty="0" smtClean="0"/>
              <a:t>This is an amazing number given the fact that the Internet was virtually unknown just 8 years earlier!</a:t>
            </a:r>
          </a:p>
          <a:p>
            <a:r>
              <a:rPr lang="en-US" dirty="0" smtClean="0"/>
              <a:t>But let’s compare that to the Internet</a:t>
            </a:r>
            <a:r>
              <a:rPr lang="en-US" baseline="0" dirty="0" smtClean="0"/>
              <a:t> that would exist 8 years later—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aseline="0" dirty="0" smtClean="0"/>
              <a:t>here are a few internet statistics from 2012</a:t>
            </a:r>
          </a:p>
          <a:p>
            <a:pPr algn="ctr"/>
            <a:r>
              <a:rPr lang="en-US" baseline="0" dirty="0" smtClean="0"/>
              <a:t>(PLAY VIDEO)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SOCIAL MEDIA NOW RULES THE INTERNET.</a:t>
            </a:r>
          </a:p>
          <a:p>
            <a:pPr algn="ctr"/>
            <a:r>
              <a:rPr lang="en-US" dirty="0" smtClean="0"/>
              <a:t>PERIOD.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Of course, the term “Social Media” has expanded</a:t>
            </a:r>
            <a:r>
              <a:rPr lang="en-US" baseline="0" dirty="0" smtClean="0"/>
              <a:t> a bit, to include things that are not really shared in real time—</a:t>
            </a:r>
          </a:p>
          <a:p>
            <a:pPr algn="ctr"/>
            <a:r>
              <a:rPr lang="en-US" baseline="0" dirty="0" smtClean="0"/>
              <a:t>like suggestions to friends &amp; family about watching videos, or listening to music, or viewing photographs, etc...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For instance, this was the most shared photo in </a:t>
            </a:r>
            <a:r>
              <a:rPr lang="en-US" dirty="0" err="1" smtClean="0"/>
              <a:t>FaceBook</a:t>
            </a:r>
            <a:r>
              <a:rPr lang="en-US" dirty="0" smtClean="0"/>
              <a:t> history— </a:t>
            </a:r>
          </a:p>
          <a:p>
            <a:pPr algn="ctr"/>
            <a:r>
              <a:rPr lang="en-US" dirty="0" smtClean="0"/>
              <a:t>millions</a:t>
            </a:r>
            <a:r>
              <a:rPr lang="en-US" baseline="0" dirty="0" smtClean="0"/>
              <a:t> of shares per minute, and a total of FOUR MILLION LIKES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On</a:t>
            </a:r>
            <a:r>
              <a:rPr lang="en-US" baseline="0" dirty="0" smtClean="0"/>
              <a:t> a related note:</a:t>
            </a:r>
          </a:p>
          <a:p>
            <a:pPr algn="ctr"/>
            <a:r>
              <a:rPr lang="en-US" baseline="0" dirty="0" smtClean="0"/>
              <a:t>we Americans sometimes need to be reminded that we are only 5% of the Earth’s population—</a:t>
            </a:r>
          </a:p>
          <a:p>
            <a:pPr algn="ctr"/>
            <a:r>
              <a:rPr lang="en-US" baseline="0" dirty="0" smtClean="0"/>
              <a:t>and our monopoly on the internet is a distant &amp; fading memory...</a:t>
            </a:r>
          </a:p>
          <a:p>
            <a:pPr algn="ctr"/>
            <a:r>
              <a:rPr lang="en-US" baseline="0" dirty="0" smtClean="0"/>
              <a:t>As people’s exhibit 1, I submit the most popular YouTube video of all time: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one of them can</a:t>
            </a:r>
            <a:r>
              <a:rPr lang="en-US" baseline="0" dirty="0" smtClean="0"/>
              <a:t> be traced back to within ONE YEAR of the day I was born!!</a:t>
            </a:r>
          </a:p>
          <a:p>
            <a:r>
              <a:rPr lang="en-US" baseline="0" dirty="0" smtClean="0"/>
              <a:t>Talk about living in historical times!!!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aseline="0" dirty="0" err="1" smtClean="0"/>
              <a:t>Gangnam</a:t>
            </a:r>
            <a:r>
              <a:rPr lang="en-US" baseline="0" dirty="0" smtClean="0"/>
              <a:t> Style, an amateurish dance video from a South Korean artist calling himself “</a:t>
            </a:r>
            <a:r>
              <a:rPr lang="en-US" baseline="0" dirty="0" err="1" smtClean="0"/>
              <a:t>Psy</a:t>
            </a:r>
            <a:r>
              <a:rPr lang="en-US" baseline="0" dirty="0" smtClean="0"/>
              <a:t>”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(PLAY VIDEO)</a:t>
            </a:r>
            <a:endParaRPr lang="en-US" dirty="0" smtClean="0"/>
          </a:p>
          <a:p>
            <a:pPr algn="ctr"/>
            <a:r>
              <a:rPr lang="en-US" baseline="0" dirty="0" smtClean="0"/>
              <a:t>As </a:t>
            </a:r>
            <a:r>
              <a:rPr lang="en-US" baseline="0" dirty="0" smtClean="0"/>
              <a:t>of this week, it’s been viewed more than 1.23 BILLION times!!!</a:t>
            </a:r>
          </a:p>
          <a:p>
            <a:pPr algn="ctr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PACE YOURSELF– </a:t>
            </a:r>
            <a:r>
              <a:rPr lang="en-US" dirty="0" smtClean="0"/>
              <a:t>you don’t want to become an early burnout… And REMEMBER: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Personal computers &amp; the Internet have helped more people make worse mistakes faster than any other combination of human inventions– with the possible exception of Tequila &amp; Handguns / 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Oh, and don’t be embarrassed about getting help from your kids or grandkids– the average 12-yr-old could run everything in this room for us— while texting with the other hand…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 don’t want to wander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too far into the technological ephemera surrounding the torrent of peripheral devices available for your computer</a:t>
            </a: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—a category which stretches from printers to external storage devices, to players and to media drives;</a:t>
            </a: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but I </a:t>
            </a:r>
            <a:r>
              <a:rPr kumimoji="1" lang="en-US" sz="1200" b="1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would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like to make a point about HOW those devices interface with your computer— which mostly means how you connect them...</a:t>
            </a: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Even the quickest quad-core, multi-stack-architecture processors can only work with data as fast as the peripheral can deliver it!</a:t>
            </a:r>
          </a:p>
          <a:p>
            <a:endParaRPr kumimoji="1" lang="en-US" sz="1200" i="0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Here’s the best-kept secret in computing is that your computer spends ALMOST ALL ITS TIME waiting— </a:t>
            </a: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and the thing it spends the MOST time waiting for is usually YOU!  </a:t>
            </a: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If you are can speed up the data transfer speeds to &amp; from the computer, your processor can spend more time WORKING!</a:t>
            </a:r>
          </a:p>
          <a:p>
            <a:endParaRPr kumimoji="1" lang="en-US" sz="1200" i="0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USB is the most universal connection type in the world— and for the most part, that still means USB 2.0;</a:t>
            </a: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However, </a:t>
            </a:r>
            <a:r>
              <a:rPr kumimoji="1" lang="en-US" sz="120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USB 3.0 is one of the fastest interfaces for connecting peripherals— and as prices continue to fall, it is rapidly becoming the most cost-effective, as well </a:t>
            </a:r>
          </a:p>
          <a:p>
            <a:r>
              <a:rPr kumimoji="1" lang="en-US" sz="120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Here is a comparison chart that shows popular interface speeds today:</a:t>
            </a:r>
          </a:p>
          <a:p>
            <a:r>
              <a:rPr kumimoji="1" lang="en-US" sz="120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At 4,800 Mbps (4.8 </a:t>
            </a:r>
            <a:r>
              <a:rPr kumimoji="1" lang="en-US" sz="120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Gbps</a:t>
            </a:r>
            <a:r>
              <a:rPr kumimoji="1" lang="en-US" sz="120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), USB 3.0 is significantly faster than USB 2.0, FireWire 400, and FireWire 800 as well as the common SATA 1.5 and 3.0 standards.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200" dirty="0" smtClean="0"/>
              <a:t>Four weeks after Sputnik, the US military formed DARPA — which would eventually become the </a:t>
            </a:r>
            <a:r>
              <a:rPr lang="en-US" sz="1200" dirty="0" smtClean="0">
                <a:solidFill>
                  <a:schemeClr val="accent1"/>
                </a:solidFill>
              </a:rPr>
              <a:t>INTERNET...</a:t>
            </a:r>
            <a:endParaRPr lang="en-US" sz="1200" dirty="0" smtClean="0"/>
          </a:p>
          <a:p>
            <a:pPr algn="ctr"/>
            <a:r>
              <a:rPr lang="en-US" sz="1200" dirty="0" smtClean="0"/>
              <a:t>They were tasked with guaranteeing that America would forevermore hold the lead in all things technological—</a:t>
            </a:r>
          </a:p>
          <a:p>
            <a:pPr algn="ctr"/>
            <a:r>
              <a:rPr lang="en-US" sz="1200" dirty="0" smtClean="0"/>
              <a:t>And not only did</a:t>
            </a:r>
            <a:r>
              <a:rPr lang="en-US" sz="1200" baseline="0" dirty="0" smtClean="0"/>
              <a:t> they fulfill that mandate, THEY LITERALLY CHANGED THE COURSE OF HUMAN HISTORY!!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200" dirty="0" smtClean="0"/>
              <a:t>Five months later, with Americans clamoring ever louder for a “Sputnik” of our own, </a:t>
            </a:r>
          </a:p>
          <a:p>
            <a:pPr algn="ctr"/>
            <a:r>
              <a:rPr lang="en-US" sz="1200" dirty="0" smtClean="0"/>
              <a:t>President Eisenhower signs into law the National Aeronautics &amp; Space Act </a:t>
            </a:r>
          </a:p>
          <a:p>
            <a:pPr algn="ctr"/>
            <a:r>
              <a:rPr lang="en-US" sz="1200" dirty="0" smtClean="0"/>
              <a:t>— and the Space Race was on</a:t>
            </a:r>
            <a:r>
              <a:rPr lang="en-US" sz="1200" dirty="0" smtClean="0"/>
              <a:t>!</a:t>
            </a:r>
          </a:p>
          <a:p>
            <a:pPr algn="ctr"/>
            <a:endParaRPr lang="en-US" sz="1200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NOW: n</a:t>
            </a:r>
            <a:r>
              <a:rPr lang="en-US" dirty="0" smtClean="0"/>
              <a:t>estled</a:t>
            </a:r>
            <a:r>
              <a:rPr lang="en-US" baseline="0" dirty="0" smtClean="0"/>
              <a:t> chronologically  in the middle of these milestones </a:t>
            </a:r>
            <a:r>
              <a:rPr lang="en-US" baseline="0" dirty="0" smtClean="0"/>
              <a:t>in human history, we find the most </a:t>
            </a:r>
            <a:r>
              <a:rPr lang="en-US" baseline="0" dirty="0" smtClean="0"/>
              <a:t>important of all:</a:t>
            </a:r>
            <a:endParaRPr lang="en-US" dirty="0" smtClean="0"/>
          </a:p>
          <a:p>
            <a:pPr algn="ctr"/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If I’d only known how much the world was gonna change in my chubby little lifetime,</a:t>
            </a:r>
          </a:p>
          <a:p>
            <a:pPr algn="ctr"/>
            <a:r>
              <a:rPr lang="en-US" baseline="0" dirty="0" smtClean="0"/>
              <a:t>I’d have probably focused a little more on learning &amp; a little less on the ladies...</a:t>
            </a:r>
          </a:p>
          <a:p>
            <a:pPr algn="ctr"/>
            <a:r>
              <a:rPr lang="en-US" baseline="0" dirty="0" smtClean="0"/>
              <a:t>... Then again, MAYBE NOT!!!</a:t>
            </a:r>
          </a:p>
          <a:p>
            <a:pPr algn="ctr"/>
            <a:r>
              <a:rPr lang="en-US" baseline="0" dirty="0" smtClean="0"/>
              <a:t>Moving on:</a:t>
            </a:r>
            <a:endParaRPr lang="en-US" baseline="0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few weeks later, </a:t>
            </a:r>
            <a:r>
              <a:rPr lang="en-US" sz="1200" dirty="0" smtClean="0"/>
              <a:t>Physicist Jack </a:t>
            </a:r>
            <a:r>
              <a:rPr lang="en-US" sz="1200" dirty="0" err="1" smtClean="0"/>
              <a:t>Kilby</a:t>
            </a:r>
            <a:r>
              <a:rPr lang="en-US" sz="1200" dirty="0" smtClean="0"/>
              <a:t>, under contract to Texas Instruments,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demonstrates the world’s first “Integrated Circuit”,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which leads directly to the microchip &amp; the personal computer!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Clearly,</a:t>
            </a:r>
            <a:r>
              <a:rPr lang="en-US" sz="1200" baseline="0" dirty="0" smtClean="0"/>
              <a:t> </a:t>
            </a:r>
            <a:r>
              <a:rPr lang="en-US" sz="1200" dirty="0" err="1" smtClean="0"/>
              <a:t>Kilby’s</a:t>
            </a:r>
            <a:r>
              <a:rPr lang="en-US" sz="1200" dirty="0" smtClean="0"/>
              <a:t> discovery has proven every bit as momentous as those of other Nobel Physics </a:t>
            </a:r>
            <a:r>
              <a:rPr lang="en-US" sz="1200" dirty="0" smtClean="0"/>
              <a:t>Winners:</a:t>
            </a:r>
            <a:endParaRPr lang="en-US" sz="1200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With</a:t>
            </a:r>
            <a:r>
              <a:rPr lang="en-US" sz="1200" baseline="0" dirty="0" smtClean="0"/>
              <a:t> names l</a:t>
            </a:r>
            <a:r>
              <a:rPr lang="en-US" sz="1200" dirty="0" smtClean="0"/>
              <a:t>ike </a:t>
            </a:r>
            <a:r>
              <a:rPr lang="en-US" sz="1200" baseline="0" dirty="0" smtClean="0"/>
              <a:t>Curie, Marconi</a:t>
            </a:r>
            <a:r>
              <a:rPr lang="en-US" sz="1200" baseline="0" dirty="0" smtClean="0"/>
              <a:t>, Einstein &amp; Fermi </a:t>
            </a:r>
            <a:endParaRPr lang="en-US" sz="12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 the year following my birth,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Alaska &amp; Hawaii became the 49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&amp; 50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states—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and</a:t>
            </a:r>
            <a:r>
              <a:rPr lang="en-US" sz="1200" baseline="0" dirty="0" smtClean="0"/>
              <a:t> modern-day AMERICA was born!!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8389-B611-49A0-9FD7-0A25F48A57F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26"/>
          <p:cNvGrpSpPr>
            <a:grpSpLocks/>
          </p:cNvGrpSpPr>
          <p:nvPr/>
        </p:nvGrpSpPr>
        <p:grpSpPr bwMode="auto">
          <a:xfrm>
            <a:off x="-7758113" y="1463675"/>
            <a:ext cx="16902113" cy="10795000"/>
            <a:chOff x="-4887" y="922"/>
            <a:chExt cx="10647" cy="6800"/>
          </a:xfrm>
        </p:grpSpPr>
        <p:sp>
          <p:nvSpPr>
            <p:cNvPr id="20483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Arc 1028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4979 w 43200"/>
                <a:gd name="T3" fmla="*/ 266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5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6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085975"/>
            <a:ext cx="56388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488" name="Rectangle 1032"/>
          <p:cNvSpPr>
            <a:spLocks noGrp="1" noChangeArrowheads="1"/>
          </p:cNvSpPr>
          <p:nvPr>
            <p:ph type="ftr" sz="quarter" idx="3"/>
          </p:nvPr>
        </p:nvSpPr>
        <p:spPr>
          <a:xfrm>
            <a:off x="1295400" y="6365875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20489" name="Rectangle 10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477000"/>
            <a:ext cx="1905000" cy="381000"/>
          </a:xfrm>
        </p:spPr>
        <p:txBody>
          <a:bodyPr/>
          <a:lstStyle>
            <a:lvl2pPr lvl="1">
              <a:defRPr>
                <a:latin typeface="+mn-lt"/>
              </a:defRPr>
            </a:lvl2pPr>
          </a:lstStyle>
          <a:p>
            <a:pPr lvl="1"/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660CB4E-515B-4706-8538-BFAB5CF36909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CC4537-33B9-4378-8F20-0E5D1F9C1143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lvl="1"/>
            <a:fld id="{D9DF2DB2-C721-4E85-84E5-8F445088AF84}" type="slidenum">
              <a:rPr lang="en-US" smtClean="0"/>
              <a:pPr lvl="1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98A5E5C2-7EE8-4BBB-A409-6ABCF45A02D7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 lvl="1"/>
            <a:fld id="{CBC53B70-5017-4B00-937F-CE911A608CCF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E6BAD5CE-C238-4EC4-9337-89D3B06D8F0D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D2C558BF-A79E-4F0D-8663-37438C0FBECC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1CF2640E-434C-4F4A-AD12-B101C54F85A9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BD32D8EB-FA7A-4576-B5BB-971EB3319738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D9B7CC55-55CF-42D9-BD8E-D76D0741EC46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8A5E5C2-7EE8-4BBB-A409-6ABCF45A02D7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DE740A96-BE00-4C20-B0BF-3D8BDA1B19FF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1"/>
            <a:fld id="{A660CB4E-515B-4706-8538-BFAB5CF36909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lvl="1"/>
            <a:fld id="{AFCC4537-33B9-4378-8F20-0E5D1F9C1143}" type="slidenum">
              <a:rPr lang="en-US" smtClean="0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BC53B70-5017-4B00-937F-CE911A608CCF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6BAD5CE-C238-4EC4-9337-89D3B06D8F0D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2C558BF-A79E-4F0D-8663-37438C0FBECC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CF2640E-434C-4F4A-AD12-B101C54F85A9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D32D8EB-FA7A-4576-B5BB-971EB3319738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9B7CC55-55CF-42D9-BD8E-D76D0741EC46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E740A96-BE00-4C20-B0BF-3D8BDA1B19FF}" type="slidenum">
              <a:rPr lang="en-US"/>
              <a:pPr lvl="1"/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050"/>
          <p:cNvGrpSpPr>
            <a:grpSpLocks/>
          </p:cNvGrpSpPr>
          <p:nvPr/>
        </p:nvGrpSpPr>
        <p:grpSpPr bwMode="auto">
          <a:xfrm>
            <a:off x="-8405813" y="4763"/>
            <a:ext cx="17538701" cy="13690600"/>
            <a:chOff x="-5295" y="3"/>
            <a:chExt cx="11048" cy="8624"/>
          </a:xfrm>
        </p:grpSpPr>
        <p:sp>
          <p:nvSpPr>
            <p:cNvPr id="19459" name="Freeform 2051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0" name="Arc 2052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1" name="Rectangle 2053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62" name="Rectangle 20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2625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3" name="Rectangle 20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endParaRPr lang="en-US"/>
          </a:p>
        </p:txBody>
      </p:sp>
      <p:sp>
        <p:nvSpPr>
          <p:cNvPr id="19464" name="Rectangle 205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2625" y="6365875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19465" name="Rectangle 20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+mj-lt"/>
              </a:defRPr>
            </a:lvl2pPr>
          </a:lstStyle>
          <a:p>
            <a:pPr lvl="1"/>
            <a:fld id="{E7B84D2F-7A38-49F9-8D6A-F5E7D830312D}" type="slidenum">
              <a:rPr lang="en-US"/>
              <a:pPr lvl="1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random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lvl="1"/>
            <a:fld id="{E7B84D2F-7A38-49F9-8D6A-F5E7D830312D}" type="slidenum">
              <a:rPr lang="en-US" smtClean="0"/>
              <a:pPr lvl="1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random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E:\___VIDEO%20Projects\2013%20Workshops\Folktales%20To%20Emails\History%20Of%20The%20Internet%20(HD)%20-%20YouTube.wmv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gi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gif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gif"/><Relationship Id="rId4" Type="http://schemas.openxmlformats.org/officeDocument/2006/relationships/image" Target="../media/image35.jpeg"/><Relationship Id="rId9" Type="http://schemas.openxmlformats.org/officeDocument/2006/relationships/image" Target="../media/image40.gif"/><Relationship Id="rId1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FOLKTALES%202013\2013%20Images\Minority%20Report%20Computer%20Interface.avi" TargetMode="Externa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FOLKTALES%202013\2013%20Images\Minority%20Report-style%20Ads%20TODAY.avi" TargetMode="Externa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11" Type="http://schemas.openxmlformats.org/officeDocument/2006/relationships/image" Target="../media/image57.gif"/><Relationship Id="rId5" Type="http://schemas.openxmlformats.org/officeDocument/2006/relationships/image" Target="../media/image51.gif"/><Relationship Id="rId10" Type="http://schemas.openxmlformats.org/officeDocument/2006/relationships/image" Target="../media/image56.gif"/><Relationship Id="rId4" Type="http://schemas.openxmlformats.org/officeDocument/2006/relationships/image" Target="../media/image50.gif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FOLKTALES%202013\2013%20Images\Samsung%20Series%207%20700T%20-%20Windows%20Tablet%20demo%20-%20YouTube.wmv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gif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53.jpe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77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gif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FOLKTALES%202013\2013%20Images\How%20the%20Internet%20Works%20in%205%20Minutes%20-%20YouTube.wmv" TargetMode="Externa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FOLKTALES%202013\2013%20Images\How%20DNS%20Works%20In%20Under%2090%20Seconds.avi" TargetMode="Externa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FOLKTALES%202013\2013%20Images\How%20To%20Get%20On%20The%20Internet%20(FullScreen).avi" TargetMode="Externa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FOLKTALES%202013\2013%20Images\How%20To%20Build%20A%20Site%20(Fullscreen).avi" TargetMode="Externa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F:\FOLKTALES%202013\2013%20Images\Internet%20Statistics%202012%20-%20YouTube.wmv" TargetMode="Externa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FOLKTALES%202013\2013%20Images\Gangnam%20Clip.avi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3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12" name="Rectangle 103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pPr lvl="1"/>
            <a:fld id="{184759F8-8123-4B72-8A63-17A3ECD3A1F8}" type="slidenum">
              <a:rPr lang="en-US"/>
              <a:pPr lvl="1"/>
              <a:t>1</a:t>
            </a:fld>
            <a:endParaRPr lang="en-US"/>
          </a:p>
        </p:txBody>
      </p:sp>
      <p:pic>
        <p:nvPicPr>
          <p:cNvPr id="4103" name="Picture 7" descr="notevena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52400"/>
            <a:ext cx="4364038" cy="6057900"/>
          </a:xfrm>
          <a:prstGeom prst="rect">
            <a:avLst/>
          </a:prstGeom>
          <a:gradFill>
            <a:gsLst>
              <a:gs pos="0">
                <a:srgbClr val="FFC000"/>
              </a:gs>
              <a:gs pos="0">
                <a:schemeClr val="tx2">
                  <a:lumMod val="40000"/>
                  <a:lumOff val="60000"/>
                  <a:alpha val="62000"/>
                </a:schemeClr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</p:spPr>
      </p:pic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667390" y="6389688"/>
            <a:ext cx="3216260" cy="468312"/>
          </a:xfrm>
        </p:spPr>
        <p:txBody>
          <a:bodyPr/>
          <a:lstStyle/>
          <a:p>
            <a:r>
              <a:rPr lang="en-US" dirty="0"/>
              <a:t>Santa Ric Erwin</a:t>
            </a:r>
          </a:p>
        </p:txBody>
      </p:sp>
      <p:pic>
        <p:nvPicPr>
          <p:cNvPr id="14" name="Picture 13" descr="FOLKTA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3844" y="544473"/>
            <a:ext cx="4895594" cy="912824"/>
          </a:xfrm>
          <a:prstGeom prst="rect">
            <a:avLst/>
          </a:prstGeom>
        </p:spPr>
      </p:pic>
      <p:pic>
        <p:nvPicPr>
          <p:cNvPr id="15" name="Picture 14" descr="EMAI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1078" y="1712889"/>
            <a:ext cx="3905027" cy="1241524"/>
          </a:xfrm>
          <a:prstGeom prst="rect">
            <a:avLst/>
          </a:prstGeom>
        </p:spPr>
      </p:pic>
      <p:pic>
        <p:nvPicPr>
          <p:cNvPr id="16" name="Picture 15" descr="SAN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9695" y="3355974"/>
            <a:ext cx="3038626" cy="1298558"/>
          </a:xfrm>
          <a:prstGeom prst="rect">
            <a:avLst/>
          </a:prstGeom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024305" y="-1"/>
            <a:ext cx="135098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endParaRPr lang="en-US" sz="2800" dirty="0">
              <a:ln w="1905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243383" y="1238220"/>
            <a:ext cx="80328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</a:t>
            </a:r>
            <a:endParaRPr lang="en-US" sz="2800" dirty="0">
              <a:ln w="1905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572000" y="3100383"/>
            <a:ext cx="430853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4681539" y="4816494"/>
            <a:ext cx="4162482" cy="1533546"/>
          </a:xfrm>
          <a:prstGeom prst="rect">
            <a:avLst/>
          </a:prstGeom>
          <a:gradFill flip="none" rotWithShape="1">
            <a:gsLst>
              <a:gs pos="48000">
                <a:schemeClr val="tx2">
                  <a:alpha val="86000"/>
                </a:schemeClr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4681539" y="4816494"/>
            <a:ext cx="41624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latin typeface="Arial Rounded MT Bold" pitchFamily="34" charset="0"/>
              </a:rPr>
              <a:t>AndThe</a:t>
            </a:r>
            <a:r>
              <a:rPr lang="en-US" sz="28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latin typeface="Arial Rounded MT Bold" pitchFamily="34" charset="0"/>
              </a:rPr>
              <a:t> </a:t>
            </a:r>
            <a:r>
              <a:rPr lang="en-US" sz="5400" dirty="0" smtClean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Arial Rounded MT Bold" pitchFamily="34" charset="0"/>
              </a:rPr>
              <a:t>INTERNET</a:t>
            </a:r>
            <a:endParaRPr lang="en-US" sz="3600" dirty="0">
              <a:ln w="38100"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5260" cy="1162050"/>
          </a:xfrm>
        </p:spPr>
        <p:txBody>
          <a:bodyPr anchor="ctr"/>
          <a:lstStyle/>
          <a:p>
            <a:pPr algn="ctr"/>
            <a:r>
              <a:rPr lang="en-US" sz="4000" dirty="0" smtClean="0"/>
              <a:t>A Brief History Of The Internet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10</a:t>
            </a:fld>
            <a:endParaRPr lang="en-US">
              <a:latin typeface="+mn-lt"/>
            </a:endParaRPr>
          </a:p>
        </p:txBody>
      </p:sp>
      <p:pic>
        <p:nvPicPr>
          <p:cNvPr id="7" name="History Of The Internet (HD) - YouTub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448780"/>
            <a:ext cx="8739595" cy="491602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92" y="273050"/>
            <a:ext cx="3129021" cy="3371974"/>
          </a:xfrm>
        </p:spPr>
        <p:txBody>
          <a:bodyPr anchor="ctr"/>
          <a:lstStyle/>
          <a:p>
            <a:pPr algn="ctr"/>
            <a:r>
              <a:rPr lang="en-US" sz="3600" dirty="0" smtClean="0"/>
              <a:t>The Modern Santa’s</a:t>
            </a:r>
            <a:br>
              <a:rPr lang="en-US" sz="3600" dirty="0" smtClean="0"/>
            </a:br>
            <a:r>
              <a:rPr lang="en-US" sz="3600" dirty="0" smtClean="0"/>
              <a:t>MUST-HAVE Accessory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440" y="3753036"/>
            <a:ext cx="3578274" cy="2373127"/>
          </a:xfrm>
          <a:ln>
            <a:solidFill>
              <a:srgbClr val="FF0000"/>
            </a:solidFill>
          </a:ln>
        </p:spPr>
        <p:txBody>
          <a:bodyPr anchor="ctr"/>
          <a:lstStyle/>
          <a:p>
            <a:pPr algn="ctr"/>
            <a:r>
              <a:rPr lang="en-US" sz="2000" dirty="0" smtClean="0"/>
              <a:t>A Personal Computer </a:t>
            </a:r>
          </a:p>
          <a:p>
            <a:pPr algn="ctr"/>
            <a:r>
              <a:rPr lang="en-US" sz="2000" dirty="0" smtClean="0"/>
              <a:t>That Is Connected To</a:t>
            </a:r>
          </a:p>
          <a:p>
            <a:pPr algn="ctr"/>
            <a:r>
              <a:rPr lang="en-US" sz="2000" dirty="0" smtClean="0"/>
              <a:t> The INTERNET–</a:t>
            </a:r>
          </a:p>
          <a:p>
            <a:pPr algn="ctr"/>
            <a:r>
              <a:rPr lang="en-US" sz="2800" b="1" u="sng" dirty="0" smtClean="0">
                <a:ln w="19050">
                  <a:noFill/>
                </a:ln>
                <a:solidFill>
                  <a:srgbClr val="FF8FA2"/>
                </a:solidFill>
              </a:rPr>
              <a:t>WILL</a:t>
            </a:r>
            <a:r>
              <a:rPr lang="en-US" sz="2800" b="1" dirty="0" smtClean="0">
                <a:solidFill>
                  <a:srgbClr val="FF8FA2"/>
                </a:solidFill>
              </a:rPr>
              <a:t> </a:t>
            </a:r>
            <a:r>
              <a:rPr lang="en-US" sz="2400" b="1" dirty="0" smtClean="0">
                <a:solidFill>
                  <a:srgbClr val="FF8FA2"/>
                </a:solidFill>
              </a:rPr>
              <a:t>GROW YOUR</a:t>
            </a:r>
          </a:p>
          <a:p>
            <a:pPr algn="ctr"/>
            <a:r>
              <a:rPr lang="en-US" sz="2400" b="1" dirty="0" smtClean="0">
                <a:solidFill>
                  <a:srgbClr val="FF8FA2"/>
                </a:solidFill>
              </a:rPr>
              <a:t>SANTA BUSINESS!!</a:t>
            </a:r>
          </a:p>
          <a:p>
            <a:pPr algn="ctr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11</a:t>
            </a:fld>
            <a:endParaRPr lang="en-US">
              <a:latin typeface="+mn-lt"/>
            </a:endParaRPr>
          </a:p>
        </p:txBody>
      </p:sp>
      <p:pic>
        <p:nvPicPr>
          <p:cNvPr id="14" name="Content Placeholder 13" descr="Kitten Firepla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82827" y="273050"/>
            <a:ext cx="4496195" cy="5853113"/>
          </a:xfrm>
        </p:spPr>
      </p:pic>
      <p:pic>
        <p:nvPicPr>
          <p:cNvPr id="15" name="Picture 14" descr="SantaComputerTransparentB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143250"/>
            <a:ext cx="3714750" cy="371475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utersAttackingSan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953" y="1092168"/>
            <a:ext cx="5492871" cy="5038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63465" y="288882"/>
            <a:ext cx="8580555" cy="85411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COMPUTERS ARE A WARE!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/>
            <a:fld id="{D9DF2DB2-C721-4E85-84E5-8F445088AF84}" type="slidenum">
              <a:rPr lang="en-US" smtClean="0"/>
              <a:pPr lvl="1"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03903" y="1274732"/>
            <a:ext cx="3440097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fact, most</a:t>
            </a:r>
          </a:p>
          <a:p>
            <a:pPr algn="ctr"/>
            <a:r>
              <a:rPr lang="en-US" sz="2800" dirty="0" smtClean="0"/>
              <a:t>of them happen to be MANY “wares”: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5832140" y="5769260"/>
            <a:ext cx="3084512" cy="630000"/>
          </a:xfrm>
          <a:prstGeom prst="rect">
            <a:avLst/>
          </a:prstGeom>
          <a:solidFill>
            <a:srgbClr val="92D05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800" dirty="0" err="1" smtClean="0"/>
              <a:t>WEARware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32140" y="2780928"/>
            <a:ext cx="3084512" cy="630000"/>
          </a:xfrm>
          <a:prstGeom prst="rect">
            <a:avLst/>
          </a:prstGeom>
          <a:solidFill>
            <a:schemeClr val="accent4">
              <a:lumMod val="9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800" dirty="0" err="1" smtClean="0"/>
              <a:t>HARDware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32140" y="3537012"/>
            <a:ext cx="3084512" cy="630000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800" dirty="0" err="1" smtClean="0"/>
              <a:t>SOFTware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96136" y="5013176"/>
            <a:ext cx="3084512" cy="630000"/>
          </a:xfrm>
          <a:prstGeom prst="rect">
            <a:avLst/>
          </a:prstGeom>
          <a:solidFill>
            <a:srgbClr val="FF8FA2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800" dirty="0" err="1" smtClean="0"/>
              <a:t>SHAREware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32140" y="4257092"/>
            <a:ext cx="3084512" cy="630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800" dirty="0" err="1" smtClean="0"/>
              <a:t>WETware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WebWorkshop\Folktales Workshop\hardwa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73089"/>
            <a:ext cx="4572000" cy="3307675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878253" y="142831"/>
            <a:ext cx="5119695" cy="76677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 smtClean="0"/>
              <a:t>The computer’s equipment &amp; all those devices attached to it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/>
            <a:fld id="{D9DF2DB2-C721-4E85-84E5-8F445088AF84}" type="slidenum">
              <a:rPr lang="en-US" smtClean="0"/>
              <a:pPr lvl="1"/>
              <a:t>13</a:t>
            </a:fld>
            <a:endParaRPr lang="en-US"/>
          </a:p>
        </p:txBody>
      </p:sp>
      <p:pic>
        <p:nvPicPr>
          <p:cNvPr id="1028" name="Picture 4" descr="D:\WebWorkshop\Folktales Workshop\computer-recyclin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6208" y="4067710"/>
            <a:ext cx="2378088" cy="2790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13" name="Left Arrow 12"/>
          <p:cNvSpPr/>
          <p:nvPr/>
        </p:nvSpPr>
        <p:spPr bwMode="auto">
          <a:xfrm>
            <a:off x="7200937" y="4232286"/>
            <a:ext cx="1825650" cy="2625714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rgbClr val="00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7448" y="4889520"/>
            <a:ext cx="1789138" cy="137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b="1" dirty="0" smtClean="0">
                <a:ln>
                  <a:solidFill>
                    <a:srgbClr val="006666"/>
                  </a:solidFill>
                </a:ln>
                <a:solidFill>
                  <a:srgbClr val="92D050"/>
                </a:solidFill>
              </a:rPr>
              <a:t>Handling </a:t>
            </a:r>
          </a:p>
          <a:p>
            <a:pPr algn="r"/>
            <a:r>
              <a:rPr lang="en-US" sz="2700" b="1" dirty="0" smtClean="0">
                <a:ln>
                  <a:solidFill>
                    <a:srgbClr val="006666"/>
                  </a:solidFill>
                </a:ln>
                <a:solidFill>
                  <a:srgbClr val="92D050"/>
                </a:solidFill>
              </a:rPr>
              <a:t>A Growing Problem</a:t>
            </a:r>
            <a:endParaRPr lang="en-US" sz="2700" b="1" dirty="0">
              <a:ln>
                <a:solidFill>
                  <a:srgbClr val="006666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4098" name="Picture 2" descr="D:\WebWorkshop\Folktales Workshop\HardwareMainGraphic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9066" y="763550"/>
            <a:ext cx="4929683" cy="58420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927" y="179343"/>
            <a:ext cx="3687813" cy="704844"/>
          </a:xfrm>
          <a:solidFill>
            <a:schemeClr val="bg2">
              <a:lumMod val="75000"/>
              <a:lumOff val="2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HARDWARE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WebWorkshop\Folktales Workshop\types-of-computer-softwa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8177" y="654012"/>
            <a:ext cx="6334125" cy="31051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17414" y="142831"/>
            <a:ext cx="3643317" cy="80328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SOFTWARE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805227" y="142831"/>
            <a:ext cx="5338773" cy="80328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sz="2800" dirty="0" smtClean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Operating Systems / Servers / Programs / Drivers / Browsers</a:t>
            </a:r>
            <a:endParaRPr lang="en-US" sz="2800" dirty="0">
              <a:ln w="127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/>
            <a:fld id="{D9DF2DB2-C721-4E85-84E5-8F445088AF84}" type="slidenum">
              <a:rPr lang="en-US" smtClean="0"/>
              <a:pPr lvl="1"/>
              <a:t>14</a:t>
            </a:fld>
            <a:endParaRPr lang="en-US"/>
          </a:p>
        </p:txBody>
      </p:sp>
      <p:pic>
        <p:nvPicPr>
          <p:cNvPr id="2054" name="Picture 6" descr="D:\WebWorkshop\Folktales Workshop\Browser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605" y="1128681"/>
            <a:ext cx="4079395" cy="2519397"/>
          </a:xfrm>
          <a:prstGeom prst="rect">
            <a:avLst/>
          </a:prstGeom>
          <a:noFill/>
        </p:spPr>
      </p:pic>
      <p:pic>
        <p:nvPicPr>
          <p:cNvPr id="2056" name="Picture 8" descr="D:\WebWorkshop\Folktales Workshop\SoftwareMontage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27" y="3392487"/>
            <a:ext cx="4381560" cy="3176631"/>
          </a:xfrm>
          <a:prstGeom prst="rect">
            <a:avLst/>
          </a:prstGeom>
          <a:noFill/>
        </p:spPr>
      </p:pic>
      <p:pic>
        <p:nvPicPr>
          <p:cNvPr id="2057" name="Picture 9" descr="D:\WebWorkshop\Folktales Workshop\SoftwareMontage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5488" y="3429000"/>
            <a:ext cx="4500530" cy="317663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WebWorkshop\Folktales Workshop\SharewareTomorro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532" y="2888940"/>
            <a:ext cx="4819716" cy="3769016"/>
          </a:xfrm>
          <a:prstGeom prst="rect">
            <a:avLst/>
          </a:prstGeom>
          <a:noFill/>
        </p:spPr>
      </p:pic>
      <p:pic>
        <p:nvPicPr>
          <p:cNvPr id="3076" name="Picture 4" descr="D:\WebWorkshop\Folktales Workshop\social-networks-logos450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88639"/>
            <a:ext cx="4464496" cy="64791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14" y="142830"/>
            <a:ext cx="4024304" cy="73026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>
                <a:ln>
                  <a:solidFill>
                    <a:srgbClr val="C00000"/>
                  </a:solidFill>
                </a:ln>
              </a:rPr>
              <a:t>SHAREWARE</a:t>
            </a:r>
            <a:endParaRPr lang="en-US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91580" y="6400800"/>
            <a:ext cx="4267200" cy="457200"/>
          </a:xfrm>
        </p:spPr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167475"/>
            <a:ext cx="1905000" cy="381000"/>
          </a:xfrm>
        </p:spPr>
        <p:txBody>
          <a:bodyPr/>
          <a:lstStyle/>
          <a:p>
            <a:pPr lvl="1"/>
            <a:fld id="{98A5E5C2-7EE8-4BBB-A409-6ABCF45A02D7}" type="slidenum">
              <a:rPr lang="en-US" smtClean="0"/>
              <a:pPr lvl="1"/>
              <a:t>15</a:t>
            </a:fld>
            <a:endParaRPr lang="en-US">
              <a:latin typeface="+mn-lt"/>
            </a:endParaRPr>
          </a:p>
        </p:txBody>
      </p:sp>
      <p:pic>
        <p:nvPicPr>
          <p:cNvPr id="3074" name="Picture 2" descr="D:\WebWorkshop\Folktales Workshop\SocialNetworkLog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636" y="980728"/>
            <a:ext cx="2078003" cy="1477691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3" name="Right Arrow 12"/>
          <p:cNvSpPr/>
          <p:nvPr/>
        </p:nvSpPr>
        <p:spPr bwMode="auto">
          <a:xfrm>
            <a:off x="179512" y="1088740"/>
            <a:ext cx="936104" cy="803286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Was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: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3563888" y="1268760"/>
            <a:ext cx="665378" cy="693747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Is:</a:t>
            </a:r>
          </a:p>
        </p:txBody>
      </p:sp>
      <p:sp>
        <p:nvSpPr>
          <p:cNvPr id="16" name="Down Arrow 15"/>
          <p:cNvSpPr/>
          <p:nvPr/>
        </p:nvSpPr>
        <p:spPr bwMode="auto">
          <a:xfrm>
            <a:off x="647564" y="2564904"/>
            <a:ext cx="2592288" cy="61206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Times New Roman" pitchFamily="18" charset="0"/>
              </a:rPr>
              <a:t> Will Be: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D:\WebWorkshop\Folktales Workshop\minority-report-u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0680" y="3861048"/>
            <a:ext cx="3523320" cy="2996952"/>
          </a:xfrm>
          <a:prstGeom prst="rect">
            <a:avLst/>
          </a:prstGeom>
          <a:noFill/>
        </p:spPr>
      </p:pic>
      <p:pic>
        <p:nvPicPr>
          <p:cNvPr id="4108" name="Picture 12" descr="D:\WebWorkshop\Folktales Workshop\FutureComputerSystemTechnology2_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420888"/>
            <a:ext cx="2409858" cy="1574419"/>
          </a:xfrm>
          <a:prstGeom prst="rect">
            <a:avLst/>
          </a:prstGeom>
          <a:noFill/>
        </p:spPr>
      </p:pic>
      <p:pic>
        <p:nvPicPr>
          <p:cNvPr id="4104" name="Picture 8" descr="D:\WebWorkshop\Folktales Workshop\ff_future_ferrell_wishli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3748" y="980728"/>
            <a:ext cx="1173249" cy="957222"/>
          </a:xfrm>
          <a:prstGeom prst="rect">
            <a:avLst/>
          </a:prstGeom>
          <a:noFill/>
        </p:spPr>
      </p:pic>
      <p:pic>
        <p:nvPicPr>
          <p:cNvPr id="4102" name="Picture 6" descr="D:\WebWorkshop\Folktales Workshop\buergy_hw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1740" y="1952836"/>
            <a:ext cx="1527175" cy="11445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7" y="252370"/>
            <a:ext cx="3889375" cy="628620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en-US" dirty="0" smtClean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</a:rPr>
              <a:t>WEAR</a:t>
            </a:r>
            <a:r>
              <a:rPr lang="en-US" dirty="0" smtClean="0">
                <a:ln>
                  <a:solidFill>
                    <a:schemeClr val="bg2"/>
                  </a:solidFill>
                </a:ln>
              </a:rPr>
              <a:t>WARE:</a:t>
            </a:r>
            <a:endParaRPr lang="en-US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98A5E5C2-7EE8-4BBB-A409-6ABCF45A02D7}" type="slidenum">
              <a:rPr lang="en-US" smtClean="0"/>
              <a:pPr lvl="1"/>
              <a:t>16</a:t>
            </a:fld>
            <a:endParaRPr lang="en-US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7792" y="252370"/>
            <a:ext cx="5002281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2200" dirty="0" smtClean="0"/>
              <a:t>It’s</a:t>
            </a:r>
            <a:r>
              <a:rPr lang="en-US" sz="3200" dirty="0" smtClean="0"/>
              <a:t> </a:t>
            </a:r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WHERE</a:t>
            </a:r>
            <a:r>
              <a:rPr lang="en-U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dirty="0" smtClean="0"/>
              <a:t>We’re Going Next</a:t>
            </a:r>
            <a:endParaRPr lang="en-US" sz="2000" dirty="0"/>
          </a:p>
        </p:txBody>
      </p:sp>
      <p:pic>
        <p:nvPicPr>
          <p:cNvPr id="4105" name="Picture 9" descr="D:\WebWorkshop\Folktales Workshop\mobile-compu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016732"/>
            <a:ext cx="2014595" cy="3008645"/>
          </a:xfrm>
          <a:prstGeom prst="rect">
            <a:avLst/>
          </a:prstGeom>
          <a:noFill/>
        </p:spPr>
      </p:pic>
      <p:pic>
        <p:nvPicPr>
          <p:cNvPr id="4099" name="Picture 3" descr="D:\WebWorkshop\Folktales Workshop\awear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572" y="5157192"/>
            <a:ext cx="1780857" cy="1387494"/>
          </a:xfrm>
          <a:prstGeom prst="rect">
            <a:avLst/>
          </a:prstGeom>
          <a:noFill/>
        </p:spPr>
      </p:pic>
      <p:pic>
        <p:nvPicPr>
          <p:cNvPr id="4100" name="Picture 4" descr="D:\WebWorkshop\Folktales Workshop\ComputerVest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81992" y="1628800"/>
            <a:ext cx="962008" cy="1384275"/>
          </a:xfrm>
          <a:prstGeom prst="rect">
            <a:avLst/>
          </a:prstGeom>
          <a:noFill/>
        </p:spPr>
      </p:pic>
      <p:pic>
        <p:nvPicPr>
          <p:cNvPr id="4101" name="Picture 5" descr="D:\WebWorkshop\Folktales Workshop\HandHeldComputer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077072"/>
            <a:ext cx="2519421" cy="947699"/>
          </a:xfrm>
          <a:prstGeom prst="rect">
            <a:avLst/>
          </a:prstGeom>
          <a:noFill/>
        </p:spPr>
      </p:pic>
      <p:pic>
        <p:nvPicPr>
          <p:cNvPr id="4110" name="Picture 14" descr="D:\WebWorkshop\Folktales Workshop\UKIUH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728700"/>
            <a:ext cx="2476868" cy="1801810"/>
          </a:xfrm>
          <a:prstGeom prst="rect">
            <a:avLst/>
          </a:prstGeom>
          <a:noFill/>
        </p:spPr>
      </p:pic>
      <p:pic>
        <p:nvPicPr>
          <p:cNvPr id="4107" name="Picture 11" descr="D:\WebWorkshop\Folktales Workshop\FutureComputerSystemTechnology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04148" y="2312876"/>
            <a:ext cx="1943064" cy="1550584"/>
          </a:xfrm>
          <a:prstGeom prst="rect">
            <a:avLst/>
          </a:prstGeom>
          <a:noFill/>
        </p:spPr>
      </p:pic>
      <p:pic>
        <p:nvPicPr>
          <p:cNvPr id="4103" name="Picture 7" descr="D:\WebWorkshop\Folktales Workshop\Untitled-3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88124" y="692696"/>
            <a:ext cx="2754342" cy="1675922"/>
          </a:xfrm>
          <a:prstGeom prst="rect">
            <a:avLst/>
          </a:prstGeom>
          <a:noFill/>
        </p:spPr>
      </p:pic>
      <p:pic>
        <p:nvPicPr>
          <p:cNvPr id="4111" name="Picture 15" descr="D:\WebWorkshop\Folktales Workshop\OI;H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75756" y="3104964"/>
            <a:ext cx="1095389" cy="1238219"/>
          </a:xfrm>
          <a:prstGeom prst="rect">
            <a:avLst/>
          </a:prstGeom>
          <a:noFill/>
        </p:spPr>
      </p:pic>
      <p:pic>
        <p:nvPicPr>
          <p:cNvPr id="19" name="Picture 18" descr="dicktracy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43808" y="4005064"/>
            <a:ext cx="2541600" cy="26282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89340"/>
            <a:ext cx="4267200" cy="368660"/>
          </a:xfrm>
        </p:spPr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224644"/>
            <a:ext cx="8080375" cy="900100"/>
          </a:xfrm>
        </p:spPr>
        <p:txBody>
          <a:bodyPr/>
          <a:lstStyle/>
          <a:p>
            <a:r>
              <a:rPr lang="en-US" dirty="0" smtClean="0"/>
              <a:t>Minority Report 3D Interfacing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98A5E5C2-7EE8-4BBB-A409-6ABCF45A02D7}" type="slidenum">
              <a:rPr lang="en-US" smtClean="0"/>
              <a:pPr lvl="1"/>
              <a:t>17</a:t>
            </a:fld>
            <a:endParaRPr lang="en-US">
              <a:latin typeface="+mn-lt"/>
            </a:endParaRPr>
          </a:p>
        </p:txBody>
      </p:sp>
      <p:pic>
        <p:nvPicPr>
          <p:cNvPr id="6" name="Minority Report Computer Interface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5576" y="1232756"/>
            <a:ext cx="7740860" cy="516057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16" y="188640"/>
            <a:ext cx="8748971" cy="1143000"/>
          </a:xfrm>
        </p:spPr>
        <p:txBody>
          <a:bodyPr/>
          <a:lstStyle/>
          <a:p>
            <a:pPr algn="ctr"/>
            <a:r>
              <a:rPr lang="en-US" dirty="0" smtClean="0"/>
              <a:t>Minority Report Ads—TODAY!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98A5E5C2-7EE8-4BBB-A409-6ABCF45A02D7}" type="slidenum">
              <a:rPr lang="en-US" smtClean="0"/>
              <a:pPr lvl="1"/>
              <a:t>18</a:t>
            </a:fld>
            <a:endParaRPr lang="en-US">
              <a:latin typeface="+mn-lt"/>
            </a:endParaRPr>
          </a:p>
        </p:txBody>
      </p:sp>
      <p:pic>
        <p:nvPicPr>
          <p:cNvPr id="6" name="Minority Report-style Ads TODAY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87624" y="1304764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3926" y="1016732"/>
          <a:ext cx="8802786" cy="4772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512"/>
                <a:gridCol w="713256"/>
                <a:gridCol w="2439501"/>
                <a:gridCol w="740016"/>
                <a:gridCol w="2439501"/>
              </a:tblGrid>
              <a:tr h="1468878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DESKTOP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LAPTOP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MOBILE?</a:t>
                      </a:r>
                      <a:endParaRPr lang="en-US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solidFill>
                      <a:schemeClr val="tx2"/>
                    </a:solidFill>
                  </a:tcPr>
                </a:tc>
              </a:tr>
              <a:tr h="110133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FFCCFF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FFCC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1101338"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 smtClean="0">
                          <a:solidFill>
                            <a:srgbClr val="800000"/>
                          </a:solidFill>
                        </a:rPr>
                        <a:t>NEW</a:t>
                      </a:r>
                      <a:endParaRPr lang="en-US" sz="32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006600"/>
                          </a:solidFill>
                        </a:rPr>
                        <a:t>REFURB</a:t>
                      </a:r>
                      <a:endParaRPr lang="en-US" sz="3200" b="1" dirty="0">
                        <a:solidFill>
                          <a:srgbClr val="006600"/>
                        </a:solidFill>
                      </a:endParaRPr>
                    </a:p>
                  </a:txBody>
                  <a:tcPr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USED</a:t>
                      </a:r>
                      <a:endParaRPr lang="en-US" sz="32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101338">
                <a:tc>
                  <a:txBody>
                    <a:bodyPr/>
                    <a:lstStyle/>
                    <a:p>
                      <a:pPr algn="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98A5E5C2-7EE8-4BBB-A409-6ABCF45A02D7}" type="slidenum">
              <a:rPr lang="en-US" smtClean="0"/>
              <a:pPr lvl="1"/>
              <a:t>19</a:t>
            </a:fld>
            <a:endParaRPr lang="en-US">
              <a:latin typeface="+mn-lt"/>
            </a:endParaRPr>
          </a:p>
        </p:txBody>
      </p:sp>
      <p:pic>
        <p:nvPicPr>
          <p:cNvPr id="1026" name="Picture 2" descr="D:\WebWorkshop\Folktales Workshop\GoogleLogo360p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953" y="4706955"/>
            <a:ext cx="2373345" cy="1022364"/>
          </a:xfrm>
          <a:prstGeom prst="rect">
            <a:avLst/>
          </a:prstGeom>
          <a:noFill/>
        </p:spPr>
      </p:pic>
      <p:pic>
        <p:nvPicPr>
          <p:cNvPr id="1027" name="Picture 3" descr="D:\WebWorkshop\Folktales Workshop\Bing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7072" y="4779981"/>
            <a:ext cx="2336832" cy="949338"/>
          </a:xfrm>
          <a:prstGeom prst="rect">
            <a:avLst/>
          </a:prstGeom>
          <a:noFill/>
        </p:spPr>
      </p:pic>
      <p:pic>
        <p:nvPicPr>
          <p:cNvPr id="1029" name="Picture 5" descr="D:\WebWorkshop\Folktales Workshop\Lapto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7" y="1676376"/>
            <a:ext cx="2453293" cy="1225047"/>
          </a:xfrm>
          <a:prstGeom prst="rect">
            <a:avLst/>
          </a:prstGeom>
          <a:noFill/>
        </p:spPr>
      </p:pic>
      <p:pic>
        <p:nvPicPr>
          <p:cNvPr id="1030" name="Picture 6" descr="D:\WebWorkshop\Folktales Workshop\Desktop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414" y="1530323"/>
            <a:ext cx="1168415" cy="912825"/>
          </a:xfrm>
          <a:prstGeom prst="rect">
            <a:avLst/>
          </a:prstGeom>
          <a:noFill/>
        </p:spPr>
      </p:pic>
      <p:pic>
        <p:nvPicPr>
          <p:cNvPr id="1032" name="Picture 8" descr="D:\WebWorkshop\Folktales Workshop\windows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978" y="2552687"/>
            <a:ext cx="2044729" cy="985851"/>
          </a:xfrm>
          <a:prstGeom prst="rect">
            <a:avLst/>
          </a:prstGeom>
          <a:noFill/>
        </p:spPr>
      </p:pic>
      <p:pic>
        <p:nvPicPr>
          <p:cNvPr id="1033" name="Picture 9" descr="D:\WebWorkshop\Folktales Workshop\mac_ic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5688" y="2552688"/>
            <a:ext cx="1773309" cy="949338"/>
          </a:xfrm>
          <a:prstGeom prst="rect">
            <a:avLst/>
          </a:prstGeom>
          <a:noFill/>
        </p:spPr>
      </p:pic>
      <p:pic>
        <p:nvPicPr>
          <p:cNvPr id="1036" name="Picture 12" descr="D:\WebWorkshop\Folktales Workshop\iStock_000011477324Smal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2118" y="3794129"/>
            <a:ext cx="1204929" cy="839799"/>
          </a:xfrm>
          <a:prstGeom prst="rect">
            <a:avLst/>
          </a:prstGeom>
          <a:noFill/>
        </p:spPr>
      </p:pic>
      <p:pic>
        <p:nvPicPr>
          <p:cNvPr id="1037" name="Picture 13" descr="D:\WebWorkshop\Folktales Workshop\DesktopLogo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611565"/>
            <a:ext cx="1491532" cy="10223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296652"/>
            <a:ext cx="8668592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dirty="0" smtClean="0"/>
              <a:t>More OPTIONS, you say? OK—but be careful what you wish for:</a:t>
            </a:r>
            <a:endParaRPr lang="en-US" dirty="0"/>
          </a:p>
        </p:txBody>
      </p:sp>
      <p:pic>
        <p:nvPicPr>
          <p:cNvPr id="2050" name="Picture 2" descr="D:\WebWorkshop\Folktales Workshop\Mobile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24624" y="1092168"/>
            <a:ext cx="1952863" cy="1150949"/>
          </a:xfrm>
          <a:prstGeom prst="rect">
            <a:avLst/>
          </a:prstGeom>
          <a:noFill/>
        </p:spPr>
      </p:pic>
      <p:pic>
        <p:nvPicPr>
          <p:cNvPr id="7" name="Picture 3" descr="D:\WebWorkshop\Folktales Workshop\LInux Log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7449" y="2552688"/>
            <a:ext cx="1682794" cy="1000424"/>
          </a:xfrm>
          <a:prstGeom prst="rect">
            <a:avLst/>
          </a:prstGeom>
          <a:noFill/>
        </p:spPr>
      </p:pic>
      <p:pic>
        <p:nvPicPr>
          <p:cNvPr id="8" name="Picture 5" descr="D:\WebWorkshop\Folktales Workshop\Closeout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03584" y="3669555"/>
            <a:ext cx="985851" cy="927860"/>
          </a:xfrm>
          <a:prstGeom prst="rect">
            <a:avLst/>
          </a:prstGeom>
          <a:noFill/>
        </p:spPr>
      </p:pic>
      <p:pic>
        <p:nvPicPr>
          <p:cNvPr id="9" name="Picture 6" descr="D:\WebWorkshop\Folktales Workshop\yahoo_log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5806" y="4743468"/>
            <a:ext cx="1971702" cy="985851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santa_clause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055654"/>
            <a:ext cx="4800639" cy="4000533"/>
          </a:xfrm>
          <a:prstGeom prst="rect">
            <a:avLst/>
          </a:prstGeom>
          <a:noFill/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E0557D0-4192-47F1-AFB1-51C4DA6E12AB}" type="slidenum">
              <a:rPr lang="en-US"/>
              <a:pPr lvl="1"/>
              <a:t>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39" name="AutoShape 19"/>
          <p:cNvSpPr>
            <a:spLocks noChangeArrowheads="1"/>
          </p:cNvSpPr>
          <p:nvPr/>
        </p:nvSpPr>
        <p:spPr bwMode="auto">
          <a:xfrm>
            <a:off x="153927" y="361908"/>
            <a:ext cx="8029575" cy="7556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4103688" y="3573463"/>
            <a:ext cx="684212" cy="611187"/>
          </a:xfrm>
          <a:prstGeom prst="flowChartDecision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128" name="Picture 8" descr="Saint Nick Reconstructed &amp; labelled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752" y="1165193"/>
            <a:ext cx="3359196" cy="2352131"/>
          </a:xfrm>
          <a:prstGeom prst="rect">
            <a:avLst/>
          </a:prstGeom>
          <a:noFill/>
        </p:spPr>
      </p:pic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153927" y="1274733"/>
            <a:ext cx="1116012" cy="828675"/>
          </a:xfrm>
          <a:prstGeom prst="flowChartDecision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6953" y="1457298"/>
            <a:ext cx="1095390" cy="5032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  <a:latin typeface="Waltography MV" pitchFamily="66" charset="0"/>
              </a:rPr>
              <a:t>From</a:t>
            </a:r>
            <a:endParaRPr lang="en-US" sz="2400" dirty="0">
              <a:solidFill>
                <a:schemeClr val="bg1"/>
              </a:solidFill>
              <a:latin typeface="Waltography MV" pitchFamily="66" charset="0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176713" y="3537012"/>
            <a:ext cx="611187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Waltography MV" pitchFamily="66" charset="0"/>
              </a:rPr>
              <a:t>to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384550" y="5049838"/>
            <a:ext cx="5507930" cy="1547812"/>
          </a:xfrm>
          <a:prstGeom prst="flowChartPreparation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067944" y="5157192"/>
            <a:ext cx="4392488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Waltography MV" pitchFamily="66" charset="0"/>
              </a:rPr>
              <a:t>SANTA</a:t>
            </a:r>
            <a:r>
              <a:rPr lang="en-US" sz="3200" dirty="0">
                <a:solidFill>
                  <a:schemeClr val="accent1"/>
                </a:solidFill>
                <a:latin typeface="Waltography MV" pitchFamily="66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Waltography MV" pitchFamily="66" charset="0"/>
              </a:rPr>
              <a:t>has ALWAYS been a  product of his environment!!!</a:t>
            </a:r>
          </a:p>
        </p:txBody>
      </p:sp>
      <p:sp>
        <p:nvSpPr>
          <p:cNvPr id="5138" name="Rectangle 18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7992888" cy="5800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ptain Howdy" pitchFamily="2" charset="0"/>
              </a:rPr>
              <a:t>AGELESS</a:t>
            </a:r>
            <a:r>
              <a:rPr lang="en-US" sz="4000" dirty="0">
                <a:solidFill>
                  <a:schemeClr val="bg1"/>
                </a:solidFill>
                <a:latin typeface="Captain Howdy" pitchFamily="2" charset="0"/>
              </a:rPr>
              <a:t>,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but not </a:t>
            </a:r>
            <a:r>
              <a:rPr lang="en-US" sz="6000" dirty="0">
                <a:solidFill>
                  <a:schemeClr val="bg1"/>
                </a:solidFill>
                <a:latin typeface="Action Is JL" pitchFamily="2" charset="0"/>
              </a:rPr>
              <a:t>CHANGELESS</a:t>
            </a:r>
            <a:endParaRPr lang="en-US" sz="4000" dirty="0">
              <a:solidFill>
                <a:schemeClr val="bg1"/>
              </a:solidFill>
              <a:latin typeface="Action Is JL" pitchFamily="2" charset="0"/>
            </a:endParaRPr>
          </a:p>
        </p:txBody>
      </p:sp>
      <p:pic>
        <p:nvPicPr>
          <p:cNvPr id="5129" name="Picture 9" descr="sint-pc-wma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7200" y="3500438"/>
            <a:ext cx="2232025" cy="2879725"/>
          </a:xfrm>
          <a:prstGeom prst="rect">
            <a:avLst/>
          </a:prstGeom>
          <a:noFill/>
        </p:spPr>
      </p:pic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1258888" y="3897313"/>
            <a:ext cx="755650" cy="503237"/>
          </a:xfrm>
          <a:prstGeom prst="flowChartDecision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295636" y="3825044"/>
            <a:ext cx="756085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Waltography MV" pitchFamily="66" charset="0"/>
              </a:rPr>
              <a:t>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2922" y="2187558"/>
            <a:ext cx="4645025" cy="29702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Simply don’t have desk space for you, the latte maker </a:t>
            </a:r>
            <a:r>
              <a:rPr lang="en-US" sz="2000" i="1" u="sng" dirty="0" smtClean="0">
                <a:latin typeface="Arial" pitchFamily="34" charset="0"/>
                <a:cs typeface="Arial" pitchFamily="34" charset="0"/>
              </a:rPr>
              <a:t>and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 PC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Have an awful aversion to wires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Often wish you could take your PC outside without using a hand truck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Love your PC so much that you cannot bear to be apart from it...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Are secretly an espionage agent to whom mobility means life or death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927" y="1535113"/>
            <a:ext cx="4308534" cy="6397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/>
              <a:t>Get a </a:t>
            </a:r>
            <a:r>
              <a:rPr lang="en-US" sz="3200" dirty="0" smtClean="0"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</a:rPr>
              <a:t>DESKTOP</a:t>
            </a:r>
            <a:r>
              <a:rPr lang="en-US" sz="3200" dirty="0" smtClean="0">
                <a:effectLst>
                  <a:reflection blurRad="6350" stA="55000" endA="50" endPos="85000" dir="5400000" sy="-100000" algn="bl" rotWithShape="0"/>
                </a:effectLst>
              </a:rPr>
              <a:t> </a:t>
            </a:r>
            <a:r>
              <a:rPr lang="en-US" dirty="0" smtClean="0"/>
              <a:t>if you: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336492" y="252370"/>
          <a:ext cx="8471016" cy="109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12"/>
                <a:gridCol w="1048792"/>
                <a:gridCol w="3711112"/>
              </a:tblGrid>
              <a:tr h="1090302"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solidFill>
                            <a:schemeClr val="accent2"/>
                          </a:solidFill>
                        </a:rPr>
                        <a:t>DESKTOP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LAPTOP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8974" y="1535113"/>
            <a:ext cx="4527612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Get a </a:t>
            </a:r>
            <a:r>
              <a:rPr lang="en-US" sz="3200" dirty="0" smtClean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cs typeface="Arial" pitchFamily="34" charset="0"/>
              </a:rPr>
              <a:t>LAPTOP</a:t>
            </a:r>
            <a:r>
              <a:rPr lang="en-US" sz="3200" dirty="0" smtClean="0"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if you: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20</a:t>
            </a:fld>
            <a:endParaRPr lang="en-US">
              <a:latin typeface="+mn-lt"/>
            </a:endParaRPr>
          </a:p>
        </p:txBody>
      </p:sp>
      <p:pic>
        <p:nvPicPr>
          <p:cNvPr id="11" name="Picture 6" descr="D:\WebWorkshop\Folktales Workshop\Deskto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57" y="106317"/>
            <a:ext cx="1340415" cy="1168415"/>
          </a:xfrm>
          <a:prstGeom prst="rect">
            <a:avLst/>
          </a:prstGeom>
          <a:noFill/>
        </p:spPr>
      </p:pic>
      <p:pic>
        <p:nvPicPr>
          <p:cNvPr id="12" name="Picture 5" descr="D:\WebWorkshop\Folktales Workshop\Lapto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8832" y="288882"/>
            <a:ext cx="3184506" cy="159017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53927" y="2187558"/>
            <a:ext cx="4308535" cy="29575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Like paying less &amp; getting more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Plan to “pop the hood” on your PC and just </a:t>
            </a:r>
            <a:r>
              <a:rPr lang="en-US" sz="2000" b="1" i="1" u="sng" dirty="0" smtClean="0">
                <a:latin typeface="Arial" pitchFamily="34" charset="0"/>
                <a:cs typeface="Arial" pitchFamily="34" charset="0"/>
              </a:rPr>
              <a:t>hot-rod the heck out of it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Work  </a:t>
            </a: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A LOT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with multimedia: like audio/video/animation/web design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Don't really plan to take your PC anywhere—or if you do, don't really mind hauling all that gear around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(We’re looking at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you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GAMERS…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9979" y="5181624"/>
            <a:ext cx="8653581" cy="1277955"/>
          </a:xfrm>
          <a:prstGeom prst="rect">
            <a:avLst/>
          </a:prstGeom>
          <a:noFill/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 w="3175">
                  <a:solidFill>
                    <a:schemeClr val="bg1"/>
                  </a:solidFill>
                </a:ln>
                <a:solidFill>
                  <a:srgbClr val="99FFCC"/>
                </a:solidFill>
                <a:latin typeface="Arial Rounded MT Bold" pitchFamily="34" charset="0"/>
              </a:rPr>
              <a:t>UPGRADES</a:t>
            </a:r>
            <a:r>
              <a:rPr lang="en-US" b="1" dirty="0" smtClean="0">
                <a:ln w="3175">
                  <a:solidFill>
                    <a:schemeClr val="bg1"/>
                  </a:solidFill>
                </a:ln>
                <a:solidFill>
                  <a:schemeClr val="bg1">
                    <a:shade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b="1" dirty="0" smtClean="0">
                <a:ln w="3175">
                  <a:solidFill>
                    <a:schemeClr val="bg1"/>
                  </a:solidFill>
                </a:ln>
                <a:solidFill>
                  <a:srgbClr val="B3C1EF"/>
                </a:solidFill>
                <a:latin typeface="Arial Rounded MT Bold" pitchFamily="34" charset="0"/>
              </a:rPr>
              <a:t>&amp;</a:t>
            </a:r>
            <a:r>
              <a:rPr lang="en-US" b="1" dirty="0" smtClean="0">
                <a:ln w="3175">
                  <a:solidFill>
                    <a:schemeClr val="bg1"/>
                  </a:solidFill>
                </a:ln>
                <a:solidFill>
                  <a:schemeClr val="bg1">
                    <a:shade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b="1" dirty="0" smtClean="0">
                <a:ln w="3175">
                  <a:solidFill>
                    <a:schemeClr val="bg1"/>
                  </a:solidFill>
                </a:ln>
                <a:solidFill>
                  <a:srgbClr val="FFCCCC"/>
                </a:solidFill>
                <a:latin typeface="Arial Rounded MT Bold" pitchFamily="34" charset="0"/>
              </a:rPr>
              <a:t>LIFESPAN :</a:t>
            </a:r>
            <a:r>
              <a:rPr lang="en-US" b="1" dirty="0" smtClean="0">
                <a:ln w="50800">
                  <a:noFill/>
                </a:ln>
                <a:solidFill>
                  <a:srgbClr val="FFCCCC"/>
                </a:solidFill>
                <a:latin typeface="Arial Rounded MT Bold" pitchFamily="34" charset="0"/>
              </a:rPr>
              <a:t> </a:t>
            </a:r>
            <a:r>
              <a:rPr lang="en-US" sz="2200" dirty="0" smtClean="0">
                <a:ln>
                  <a:solidFill>
                    <a:srgbClr val="C00000"/>
                  </a:solidFill>
                </a:ln>
                <a:latin typeface="Arial Rounded MT Bold" pitchFamily="34" charset="0"/>
              </a:rPr>
              <a:t>The average Laptop is replaced during its SECOND year of use, while the average Desktop (more easily upgraded) is kept for about TWICE that long…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14" y="1"/>
            <a:ext cx="9026586" cy="544472"/>
          </a:xfr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txBody>
          <a:bodyPr/>
          <a:lstStyle/>
          <a:p>
            <a:pPr algn="ctr"/>
            <a:r>
              <a:rPr lang="en-US" sz="2800" dirty="0" smtClean="0">
                <a:latin typeface="Arial Rounded MT Bold" pitchFamily="34" charset="0"/>
              </a:rPr>
              <a:t>my phone is becoming my biggest hang-up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54012"/>
            <a:ext cx="5630877" cy="842953"/>
          </a:xfrm>
        </p:spPr>
        <p:txBody>
          <a:bodyPr/>
          <a:lstStyle/>
          <a:p>
            <a:r>
              <a:rPr lang="en-US" dirty="0" smtClean="0"/>
              <a:t>(Get it?  His </a:t>
            </a:r>
            <a:r>
              <a:rPr lang="en-US" b="1" u="sng" dirty="0" smtClean="0"/>
              <a:t>phone</a:t>
            </a:r>
            <a:r>
              <a:rPr lang="en-US" dirty="0" smtClean="0"/>
              <a:t> is his biggest </a:t>
            </a:r>
            <a:r>
              <a:rPr lang="en-US" b="1" u="sng" dirty="0" smtClean="0"/>
              <a:t>HANG UP?</a:t>
            </a:r>
            <a:endParaRPr lang="en-US" dirty="0" smtClean="0"/>
          </a:p>
          <a:p>
            <a:r>
              <a:rPr lang="en-US" dirty="0" smtClean="0"/>
              <a:t>I tell you, sometimes Santa just SLEIGHS me!)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9352" y="6350040"/>
            <a:ext cx="588909" cy="365130"/>
          </a:xfrm>
        </p:spPr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21</a:t>
            </a:fld>
            <a:endParaRPr lang="en-US" dirty="0">
              <a:latin typeface="+mn-lt"/>
            </a:endParaRPr>
          </a:p>
        </p:txBody>
      </p:sp>
      <p:pic>
        <p:nvPicPr>
          <p:cNvPr id="3074" name="Picture 2" descr="D:\WebWorkshop\Folktales Workshop\samsung_galaxy_tab_tablet_dms_-540x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2662227"/>
            <a:ext cx="2849797" cy="2358999"/>
          </a:xfrm>
          <a:prstGeom prst="rect">
            <a:avLst/>
          </a:prstGeom>
          <a:noFill/>
        </p:spPr>
      </p:pic>
      <p:pic>
        <p:nvPicPr>
          <p:cNvPr id="3077" name="Picture 5" descr="D:\WebWorkshop\Folktales Workshop\Freescale_tablet_concep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518" y="1528870"/>
            <a:ext cx="1679598" cy="1076193"/>
          </a:xfrm>
          <a:prstGeom prst="rect">
            <a:avLst/>
          </a:prstGeom>
          <a:noFill/>
        </p:spPr>
      </p:pic>
      <p:pic>
        <p:nvPicPr>
          <p:cNvPr id="3078" name="Picture 6" descr="D:\WebWorkshop\Folktales Workshop\T-Mobile-Home-hub-tablet-prototype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7070" y="1500123"/>
            <a:ext cx="2008215" cy="1336717"/>
          </a:xfrm>
          <a:prstGeom prst="rect">
            <a:avLst/>
          </a:prstGeom>
          <a:noFill/>
        </p:spPr>
      </p:pic>
      <p:pic>
        <p:nvPicPr>
          <p:cNvPr id="3079" name="Picture 7" descr="D:\WebWorkshop\Folktales Workshop\nokia-sparrow-mock-u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596" y="5108598"/>
            <a:ext cx="1777911" cy="1241443"/>
          </a:xfrm>
          <a:prstGeom prst="rect">
            <a:avLst/>
          </a:prstGeom>
          <a:noFill/>
        </p:spPr>
      </p:pic>
      <p:pic>
        <p:nvPicPr>
          <p:cNvPr id="3080" name="Picture 8" descr="D:\WebWorkshop\Folktales Workshop\tablet_p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1137" y="671187"/>
            <a:ext cx="2044728" cy="2148188"/>
          </a:xfrm>
          <a:prstGeom prst="rect">
            <a:avLst/>
          </a:prstGeom>
          <a:noFill/>
        </p:spPr>
      </p:pic>
      <p:pic>
        <p:nvPicPr>
          <p:cNvPr id="14" name="Samsung Series 7 700T - Windows Tablet demo -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3048000" y="3104964"/>
            <a:ext cx="6096000" cy="3429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WebWorkshop\Folktales Workshop\jhj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903" y="0"/>
            <a:ext cx="3440096" cy="1858941"/>
          </a:xfrm>
          <a:prstGeom prst="rect">
            <a:avLst/>
          </a:prstGeom>
          <a:noFill/>
        </p:spPr>
      </p:pic>
      <p:pic>
        <p:nvPicPr>
          <p:cNvPr id="5122" name="Picture 2" descr="D:\WebWorkshop\Folktales Workshop\NEW_Combine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52712" cy="2114532"/>
          </a:xfrm>
          <a:prstGeom prst="rect">
            <a:avLst/>
          </a:prstGeom>
          <a:noFill/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2016090" y="1347759"/>
          <a:ext cx="525787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084"/>
                <a:gridCol w="632389"/>
                <a:gridCol w="2268399"/>
              </a:tblGrid>
              <a:tr h="58991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C00000"/>
                          </a:solidFill>
                        </a:rPr>
                        <a:t>New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vs.</a:t>
                      </a:r>
                      <a:endParaRPr lang="en-US" dirty="0"/>
                    </a:p>
                  </a:txBody>
                  <a:tcPr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Used</a:t>
                      </a:r>
                      <a:endParaRPr lang="en-US" sz="36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031" y="1858941"/>
            <a:ext cx="4040188" cy="4673663"/>
          </a:xfrm>
          <a:solidFill>
            <a:schemeClr val="tx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PROS:</a:t>
            </a:r>
          </a:p>
          <a:p>
            <a:pPr algn="ctr">
              <a:buClr>
                <a:srgbClr val="006600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006600"/>
                </a:solidFill>
              </a:rPr>
              <a:t>Simplicity</a:t>
            </a:r>
          </a:p>
          <a:p>
            <a:pPr algn="ctr">
              <a:buClr>
                <a:srgbClr val="006600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006600"/>
                </a:solidFill>
              </a:rPr>
              <a:t>Speed</a:t>
            </a:r>
          </a:p>
          <a:p>
            <a:pPr algn="ctr">
              <a:buClr>
                <a:srgbClr val="006600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006600"/>
                </a:solidFill>
              </a:rPr>
              <a:t>Know-how</a:t>
            </a:r>
          </a:p>
          <a:p>
            <a:pPr algn="ctr">
              <a:buClr>
                <a:srgbClr val="006600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006600"/>
                </a:solidFill>
              </a:rPr>
              <a:t>Tech Support</a:t>
            </a:r>
          </a:p>
          <a:p>
            <a:pPr algn="ctr">
              <a:buClr>
                <a:srgbClr val="006600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006600"/>
                </a:solidFill>
              </a:rPr>
              <a:t>Warranty Service</a:t>
            </a:r>
          </a:p>
          <a:p>
            <a:pPr algn="ctr">
              <a:buClr>
                <a:srgbClr val="006600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006600"/>
                </a:solidFill>
              </a:rPr>
              <a:t>Bundled Software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CONS:</a:t>
            </a:r>
          </a:p>
          <a:p>
            <a:pPr algn="ctr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Cost vs. Value</a:t>
            </a:r>
          </a:p>
          <a:p>
            <a:pPr algn="ctr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Sales People</a:t>
            </a:r>
          </a:p>
          <a:p>
            <a:pPr algn="ctr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Depreciation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8513" y="1858941"/>
            <a:ext cx="4041775" cy="4710177"/>
          </a:xfrm>
          <a:solidFill>
            <a:schemeClr val="tx2">
              <a:lumMod val="50000"/>
            </a:schemeClr>
          </a:solidFill>
        </p:spPr>
        <p:txBody>
          <a:bodyPr anchor="t"/>
          <a:lstStyle/>
          <a:p>
            <a:pPr algn="ctr"/>
            <a:r>
              <a:rPr lang="en-US" dirty="0" smtClean="0">
                <a:solidFill>
                  <a:srgbClr val="99FF99"/>
                </a:solidFill>
              </a:rPr>
              <a:t>PROS:</a:t>
            </a:r>
          </a:p>
          <a:p>
            <a:pPr algn="ctr">
              <a:buClr>
                <a:srgbClr val="99FF99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99FF99"/>
                </a:solidFill>
              </a:rPr>
              <a:t>50-75% Savings </a:t>
            </a:r>
          </a:p>
          <a:p>
            <a:pPr algn="ctr">
              <a:buClr>
                <a:srgbClr val="99FF99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99FF99"/>
                </a:solidFill>
              </a:rPr>
              <a:t> Software longevity</a:t>
            </a:r>
          </a:p>
          <a:p>
            <a:pPr algn="ctr">
              <a:buClr>
                <a:srgbClr val="99FF99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99FF99"/>
                </a:solidFill>
              </a:rPr>
              <a:t>Own BETTER than you could afford to buy new</a:t>
            </a:r>
          </a:p>
          <a:p>
            <a:pPr algn="ctr">
              <a:buClr>
                <a:srgbClr val="99FF99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99FF99"/>
                </a:solidFill>
              </a:rPr>
              <a:t>Modularity /Upgrades</a:t>
            </a:r>
          </a:p>
          <a:p>
            <a:pPr algn="ctr">
              <a:buClr>
                <a:srgbClr val="99FF99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rgbClr val="99FF99"/>
                </a:solidFill>
              </a:rPr>
              <a:t>Craigslist/ Recycler/ eBay/ Classifieds </a:t>
            </a:r>
          </a:p>
          <a:p>
            <a:pPr algn="ctr">
              <a:buClr>
                <a:srgbClr val="99FF99"/>
              </a:buClr>
            </a:pPr>
            <a:r>
              <a:rPr lang="en-US" dirty="0" smtClean="0">
                <a:solidFill>
                  <a:srgbClr val="FFC1C1"/>
                </a:solidFill>
              </a:rPr>
              <a:t>CONS:</a:t>
            </a:r>
          </a:p>
          <a:p>
            <a:pPr algn="ctr">
              <a:buClr>
                <a:srgbClr val="FFABAB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FFC1C1"/>
                </a:solidFill>
              </a:rPr>
              <a:t>Fear of Death</a:t>
            </a:r>
            <a:endParaRPr lang="en-US" i="1" dirty="0" smtClean="0">
              <a:solidFill>
                <a:srgbClr val="FFC1C1"/>
              </a:solidFill>
            </a:endParaRPr>
          </a:p>
          <a:p>
            <a:pPr algn="ctr">
              <a:buClr>
                <a:srgbClr val="FFABAB"/>
              </a:buClr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FFC1C1"/>
                </a:solidFill>
              </a:rPr>
              <a:t>Fear of </a:t>
            </a:r>
            <a:r>
              <a:rPr lang="en-US" dirty="0" smtClean="0">
                <a:solidFill>
                  <a:srgbClr val="FFC1C1"/>
                </a:solidFill>
              </a:rPr>
              <a:t>Loneliness</a:t>
            </a:r>
          </a:p>
          <a:p>
            <a:pPr algn="ctr">
              <a:buClr>
                <a:srgbClr val="FFABAB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FFC1C1"/>
                </a:solidFill>
              </a:rPr>
              <a:t>Fear of </a:t>
            </a:r>
            <a:r>
              <a:rPr lang="en-US" dirty="0" err="1" smtClean="0">
                <a:solidFill>
                  <a:srgbClr val="FFC1C1"/>
                </a:solidFill>
              </a:rPr>
              <a:t>th</a:t>
            </a:r>
            <a:r>
              <a:rPr lang="en-US" i="1" dirty="0" err="1" smtClean="0">
                <a:solidFill>
                  <a:srgbClr val="FFC1C1"/>
                </a:solidFill>
              </a:rPr>
              <a:t>e</a:t>
            </a:r>
            <a:r>
              <a:rPr lang="en-US" dirty="0" err="1" smtClean="0">
                <a:solidFill>
                  <a:srgbClr val="FFC1C1"/>
                </a:solidFill>
              </a:rPr>
              <a:t>Unknown</a:t>
            </a:r>
            <a:endParaRPr lang="en-US" dirty="0">
              <a:solidFill>
                <a:srgbClr val="FFC1C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01622" y="6400800"/>
            <a:ext cx="4267200" cy="457200"/>
          </a:xfrm>
        </p:spPr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22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78" y="142830"/>
            <a:ext cx="7704244" cy="839799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VINTAGE: </a:t>
            </a:r>
            <a:r>
              <a:rPr lang="en-US" sz="32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could YOU tell the diff?</a:t>
            </a:r>
            <a:endParaRPr lang="en-US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440" y="1931967"/>
            <a:ext cx="3351321" cy="365130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Vintage </a:t>
            </a:r>
            <a:endParaRPr lang="en-US" dirty="0">
              <a:ln>
                <a:solidFill>
                  <a:schemeClr val="bg2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76929" y="1931967"/>
            <a:ext cx="3213144" cy="438156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</p:spPr>
        <p:txBody>
          <a:bodyPr/>
          <a:lstStyle/>
          <a:p>
            <a:pPr algn="ctr"/>
            <a:r>
              <a:rPr lang="en-US" sz="2800" dirty="0" smtClean="0">
                <a:ln w="127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</a:rPr>
              <a:t>Refurbished</a:t>
            </a:r>
            <a:endParaRPr lang="en-US" dirty="0">
              <a:ln w="12700">
                <a:solidFill>
                  <a:schemeClr val="bg1">
                    <a:lumMod val="75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2059" y="2516175"/>
            <a:ext cx="2848013" cy="1424007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</p:spPr>
        <p:txBody>
          <a:bodyPr/>
          <a:lstStyle/>
          <a:p>
            <a:pPr algn="ctr"/>
            <a:r>
              <a:rPr lang="en-US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</a:rPr>
              <a:t>Been there, done that– </a:t>
            </a:r>
            <a:r>
              <a:rPr lang="en-US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latin typeface="Rockwell Extra Bold" pitchFamily="18" charset="0"/>
              </a:rPr>
              <a:t>got the MAKEOVER</a:t>
            </a:r>
            <a:endParaRPr lang="en-US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accent2"/>
              </a:solidFill>
              <a:latin typeface="Rockwell Extra Bold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23</a:t>
            </a:fld>
            <a:endParaRPr lang="en-US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01622" y="982629"/>
            <a:ext cx="7704244" cy="839799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REFURBISHED</a:t>
            </a:r>
            <a:r>
              <a:rPr kumimoji="0" lang="en-US" sz="4000" b="0" i="0" u="none" strike="noStrike" kern="0" cap="none" spc="0" normalizeH="0" baseline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lang="en-US" sz="3200" kern="0" dirty="0" err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ood</a:t>
            </a:r>
            <a:r>
              <a:rPr lang="en-US" sz="3200" kern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as new?</a:t>
            </a:r>
            <a:endParaRPr kumimoji="0" lang="en-US" sz="5400" b="0" i="0" u="none" strike="noStrike" kern="0" cap="none" spc="0" normalizeH="0" baseline="0" noProof="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10"/>
          <p:cNvSpPr txBox="1">
            <a:spLocks noGrp="1"/>
          </p:cNvSpPr>
          <p:nvPr>
            <p:ph sz="half" idx="2"/>
          </p:nvPr>
        </p:nvSpPr>
        <p:spPr>
          <a:xfrm>
            <a:off x="190440" y="2516175"/>
            <a:ext cx="2774988" cy="142257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Never been used– just </a:t>
            </a: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Rockwell Extra Bold" pitchFamily="18" charset="0"/>
              </a:rPr>
              <a:t>NEVER GOT SOLD</a:t>
            </a:r>
            <a:endParaRPr lang="en-US" dirty="0">
              <a:ln>
                <a:solidFill>
                  <a:schemeClr val="bg2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Rockwell" pitchFamily="18" charset="0"/>
            </a:endParaRPr>
          </a:p>
        </p:txBody>
      </p:sp>
      <p:pic>
        <p:nvPicPr>
          <p:cNvPr id="2051" name="Picture 3" descr="D:\WebWorkshop\Folktales Workshop\CompSantaTran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5791" y="1785915"/>
            <a:ext cx="4192418" cy="4667222"/>
          </a:xfrm>
          <a:prstGeom prst="rect">
            <a:avLst/>
          </a:prstGeom>
          <a:noFill/>
        </p:spPr>
      </p:pic>
      <p:sp>
        <p:nvSpPr>
          <p:cNvPr id="14" name="Content Placeholder 10"/>
          <p:cNvSpPr txBox="1">
            <a:spLocks/>
          </p:cNvSpPr>
          <p:nvPr/>
        </p:nvSpPr>
        <p:spPr bwMode="auto">
          <a:xfrm>
            <a:off x="190440" y="4013208"/>
            <a:ext cx="2584548" cy="757773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Full</a:t>
            </a:r>
            <a:r>
              <a:rPr kumimoji="0" lang="en-US" sz="2400" b="1" i="0" u="none" strike="noStrike" kern="0" cap="none" spc="0" normalizeH="0" noProof="0" dirty="0" smtClean="0">
                <a:ln>
                  <a:solidFill>
                    <a:schemeClr val="bg2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 OEM Warranty</a:t>
            </a: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 bwMode="auto">
          <a:xfrm>
            <a:off x="153927" y="4853007"/>
            <a:ext cx="2482884" cy="757773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Full</a:t>
            </a:r>
            <a:r>
              <a:rPr kumimoji="0" lang="en-US" sz="2400" b="1" i="0" u="none" strike="noStrike" kern="0" cap="none" spc="0" normalizeH="0" noProof="0" dirty="0" smtClean="0">
                <a:ln>
                  <a:solidFill>
                    <a:schemeClr val="bg2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 OEM Support</a:t>
            </a:r>
          </a:p>
        </p:txBody>
      </p:sp>
      <p:sp>
        <p:nvSpPr>
          <p:cNvPr id="16" name="Content Placeholder 5"/>
          <p:cNvSpPr txBox="1">
            <a:spLocks/>
          </p:cNvSpPr>
          <p:nvPr/>
        </p:nvSpPr>
        <p:spPr bwMode="auto">
          <a:xfrm>
            <a:off x="6295987" y="3976695"/>
            <a:ext cx="2730599" cy="76677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Guaranteed –</a:t>
            </a:r>
            <a:r>
              <a:rPr kumimoji="0" lang="en-US" sz="2000" b="1" i="0" u="none" strike="noStrike" kern="0" cap="none" spc="0" normalizeH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30-90-180</a:t>
            </a:r>
            <a:r>
              <a:rPr kumimoji="0" lang="en-US" b="1" i="0" u="none" strike="noStrike" kern="0" cap="none" spc="0" normalizeH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days</a:t>
            </a:r>
            <a:endParaRPr kumimoji="0" lang="en-US" sz="2400" b="0" i="0" u="none" strike="noStrike" kern="0" cap="none" spc="0" normalizeH="0" baseline="0" noProof="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accent2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6361137" y="4853007"/>
            <a:ext cx="2621060" cy="76677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Online Peer Support</a:t>
            </a:r>
            <a:endParaRPr kumimoji="0" lang="en-US" sz="2400" b="0" i="0" u="none" strike="noStrike" kern="0" cap="none" spc="0" normalizeH="0" baseline="0" noProof="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accent2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63466" y="1826658"/>
          <a:ext cx="8653580" cy="3610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229"/>
                <a:gridCol w="2838229"/>
                <a:gridCol w="2977122"/>
              </a:tblGrid>
              <a:tr h="36105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0" y="215856"/>
          <a:ext cx="914399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813"/>
                <a:gridCol w="524752"/>
                <a:gridCol w="4389434"/>
              </a:tblGrid>
              <a:tr h="1223367"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“Ask yourself this:</a:t>
                      </a:r>
                    </a:p>
                    <a:p>
                      <a:pPr algn="r"/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Why do practically</a:t>
                      </a:r>
                    </a:p>
                    <a:p>
                      <a:pPr algn="r"/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ALL of the world’s</a:t>
                      </a:r>
                    </a:p>
                    <a:p>
                      <a:pPr algn="r"/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computers STILL run WINDOWS?”</a:t>
                      </a:r>
                    </a:p>
                    <a:p>
                      <a:pPr algn="r"/>
                      <a:r>
                        <a:rPr lang="en-US" sz="1600" i="0" baseline="0" dirty="0" err="1" smtClean="0">
                          <a:solidFill>
                            <a:schemeClr val="bg2"/>
                          </a:solidFill>
                        </a:rPr>
                        <a:t>MicroSoft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 Founder 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Bill Gates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vs.</a:t>
                      </a:r>
                      <a:endParaRPr lang="en-US" dirty="0"/>
                    </a:p>
                  </a:txBody>
                  <a:tcPr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3300"/>
                          </a:solidFill>
                        </a:rPr>
                        <a:t>“Mac OS</a:t>
                      </a:r>
                      <a:r>
                        <a:rPr lang="en-US" baseline="0" dirty="0" smtClean="0">
                          <a:solidFill>
                            <a:srgbClr val="003300"/>
                          </a:solidFill>
                        </a:rPr>
                        <a:t> X powers </a:t>
                      </a:r>
                      <a:r>
                        <a:rPr lang="en-US" baseline="0" dirty="0" err="1" smtClean="0">
                          <a:solidFill>
                            <a:srgbClr val="003300"/>
                          </a:solidFill>
                        </a:rPr>
                        <a:t>iLife</a:t>
                      </a:r>
                      <a:r>
                        <a:rPr lang="en-US" sz="1400" b="1" baseline="0" dirty="0" smtClean="0">
                          <a:solidFill>
                            <a:srgbClr val="003300"/>
                          </a:solidFill>
                          <a:effectLst/>
                        </a:rPr>
                        <a:t>*</a:t>
                      </a:r>
                      <a:r>
                        <a:rPr lang="en-US" baseline="0" dirty="0" smtClean="0">
                          <a:solidFill>
                            <a:srgbClr val="003300"/>
                          </a:solidFill>
                        </a:rPr>
                        <a:t>--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3300"/>
                          </a:solidFill>
                        </a:rPr>
                        <a:t>all those gadgets keeping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3300"/>
                          </a:solidFill>
                        </a:rPr>
                        <a:t>our lives fun &amp; productive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3300"/>
                          </a:solidFill>
                        </a:rPr>
                        <a:t>--when we’re NOT chained to a desk.”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(*</a:t>
                      </a:r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iPod/</a:t>
                      </a:r>
                      <a:r>
                        <a:rPr lang="en-US" sz="1200" dirty="0" err="1" smtClean="0">
                          <a:solidFill>
                            <a:srgbClr val="800000"/>
                          </a:solidFill>
                        </a:rPr>
                        <a:t>iPhone</a:t>
                      </a:r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/</a:t>
                      </a:r>
                      <a:r>
                        <a:rPr lang="en-US" sz="1200" dirty="0" err="1" smtClean="0">
                          <a:solidFill>
                            <a:srgbClr val="800000"/>
                          </a:solidFill>
                        </a:rPr>
                        <a:t>iPad</a:t>
                      </a:r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/</a:t>
                      </a:r>
                      <a:r>
                        <a:rPr lang="en-US" sz="1200" dirty="0" err="1" smtClean="0">
                          <a:solidFill>
                            <a:srgbClr val="800000"/>
                          </a:solidFill>
                        </a:rPr>
                        <a:t>iSight</a:t>
                      </a:r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/</a:t>
                      </a:r>
                      <a:r>
                        <a:rPr lang="en-US" sz="1200" dirty="0" err="1" smtClean="0">
                          <a:solidFill>
                            <a:srgbClr val="800000"/>
                          </a:solidFill>
                        </a:rPr>
                        <a:t>iWeb</a:t>
                      </a:r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/</a:t>
                      </a:r>
                      <a:r>
                        <a:rPr lang="en-US" sz="1200" dirty="0" err="1" smtClean="0">
                          <a:solidFill>
                            <a:srgbClr val="800000"/>
                          </a:solidFill>
                        </a:rPr>
                        <a:t>MobileMe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etc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…)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Content Placeholder 9" descr="windows_logo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0" y="142830"/>
            <a:ext cx="1716111" cy="9493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82625" y="6496091"/>
            <a:ext cx="4267200" cy="326983"/>
          </a:xfrm>
        </p:spPr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39000" y="6659565"/>
            <a:ext cx="1905000" cy="198435"/>
          </a:xfrm>
        </p:spPr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24</a:t>
            </a:fld>
            <a:endParaRPr lang="en-US" dirty="0">
              <a:latin typeface="+mn-lt"/>
            </a:endParaRPr>
          </a:p>
        </p:txBody>
      </p:sp>
      <p:pic>
        <p:nvPicPr>
          <p:cNvPr id="63" name="Picture 62" descr="windows_8_table-100010040-galle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67844" y="1844824"/>
            <a:ext cx="2628292" cy="3600400"/>
          </a:xfrm>
          <a:prstGeom prst="rect">
            <a:avLst/>
          </a:prstGeom>
        </p:spPr>
      </p:pic>
      <p:pic>
        <p:nvPicPr>
          <p:cNvPr id="65" name="Picture 64" descr="Mac-Mtn-Li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2240868"/>
            <a:ext cx="2880320" cy="3168352"/>
          </a:xfrm>
          <a:prstGeom prst="rect">
            <a:avLst/>
          </a:prstGeom>
        </p:spPr>
      </p:pic>
      <p:pic>
        <p:nvPicPr>
          <p:cNvPr id="9" name="Content Placeholder 8" descr="mac_icon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7815638" y="142830"/>
            <a:ext cx="1328362" cy="912826"/>
          </a:xfrm>
        </p:spPr>
      </p:pic>
      <p:sp>
        <p:nvSpPr>
          <p:cNvPr id="22" name="TextBox 21"/>
          <p:cNvSpPr txBox="1"/>
          <p:nvPr/>
        </p:nvSpPr>
        <p:spPr>
          <a:xfrm>
            <a:off x="190440" y="5692806"/>
            <a:ext cx="8766273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With</a:t>
            </a:r>
            <a:r>
              <a:rPr lang="en-US" i="1" u="sng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BootCamp3.0</a:t>
            </a:r>
            <a:r>
              <a:rPr lang="en-US" dirty="0" smtClean="0">
                <a:solidFill>
                  <a:srgbClr val="FF0000"/>
                </a:solidFill>
              </a:rPr>
              <a:t>, Apple ends a cross-platform feud that’s been running since the 90s: on a Mac you can now run BOTH.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251520" y="1844824"/>
          <a:ext cx="869009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698"/>
                <a:gridCol w="2799330"/>
                <a:gridCol w="2994066"/>
              </a:tblGrid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600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rgbClr val="FF0000"/>
                          </a:solidFill>
                        </a:rPr>
                        <a:t> WAKEUP</a:t>
                      </a:r>
                      <a:r>
                        <a:rPr lang="en-US" sz="1600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/</a:t>
                      </a:r>
                      <a:r>
                        <a:rPr lang="en-US" sz="1600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REBOOT</a:t>
                      </a:r>
                      <a:r>
                        <a:rPr lang="en-US" baseline="0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 </a:t>
                      </a:r>
                      <a:r>
                        <a:rPr lang="en-US" sz="1400" baseline="0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TIMES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</a:rPr>
                        <a:t>00:12</a:t>
                      </a:r>
                      <a:r>
                        <a:rPr lang="en-US" baseline="0" dirty="0" smtClean="0">
                          <a:ln w="19050"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baseline="0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</a:rPr>
                        <a:t>/          </a:t>
                      </a:r>
                      <a:r>
                        <a:rPr lang="en-US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</a:rPr>
                        <a:t>01:08</a:t>
                      </a:r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tx1"/>
                          </a:solidFill>
                        </a:rPr>
                        <a:t>00:03   /          00:51</a:t>
                      </a:r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Overall</a:t>
                      </a:r>
                      <a:r>
                        <a:rPr lang="en-US" baseline="0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 Performance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64-Bit</a:t>
                      </a:r>
                      <a:r>
                        <a:rPr lang="en-US" baseline="0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 Processing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Battery Life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Graphics Power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Workspace Management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Multimedia</a:t>
                      </a:r>
                      <a:r>
                        <a:rPr lang="en-US" baseline="0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 &amp; Gaming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Touch Computing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Secret Weapons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0000"/>
                      </a:schemeClr>
                    </a:solidFill>
                  </a:tcPr>
                </a:tc>
              </a:tr>
              <a:tr h="361479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dirty="0" smtClean="0">
                          <a:ln>
                            <a:solidFill>
                              <a:schemeClr val="bg2"/>
                            </a:solidFill>
                          </a:ln>
                        </a:rPr>
                        <a:t>Should Be Used By:</a:t>
                      </a:r>
                      <a:endParaRPr lang="en-US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Bargain</a:t>
                      </a:r>
                      <a:r>
                        <a:rPr lang="en-US" sz="1600" baseline="0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Hunt</a:t>
                      </a:r>
                      <a:r>
                        <a:rPr lang="en-US" sz="1600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ers / Gamers / Office Users / </a:t>
                      </a:r>
                      <a:r>
                        <a:rPr lang="en-US" sz="1600" dirty="0" err="1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BluRay</a:t>
                      </a:r>
                      <a:r>
                        <a:rPr lang="en-US" sz="1600" dirty="0" smtClean="0">
                          <a:ln w="12700">
                            <a:solidFill>
                              <a:schemeClr val="bg2"/>
                            </a:solidFill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Video</a:t>
                      </a:r>
                      <a:endParaRPr lang="en-US" sz="1600" dirty="0">
                        <a:ln w="12700">
                          <a:solidFill>
                            <a:schemeClr val="bg2"/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n w="12700">
                            <a:noFill/>
                          </a:ln>
                          <a:solidFill>
                            <a:srgbClr val="FFFF00"/>
                          </a:solidFill>
                        </a:rPr>
                        <a:t>Content Creators / </a:t>
                      </a:r>
                      <a:r>
                        <a:rPr lang="en-US" sz="1800" b="1" baseline="0" dirty="0" err="1" smtClean="0">
                          <a:ln w="12700">
                            <a:noFill/>
                          </a:ln>
                          <a:solidFill>
                            <a:srgbClr val="FFFF00"/>
                          </a:solidFill>
                        </a:rPr>
                        <a:t>iLife</a:t>
                      </a:r>
                      <a:r>
                        <a:rPr lang="en-US" sz="1800" baseline="0" dirty="0" smtClean="0">
                          <a:ln w="12700">
                            <a:noFill/>
                          </a:ln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ln w="12700">
                            <a:noFill/>
                          </a:ln>
                          <a:solidFill>
                            <a:srgbClr val="FFFF00"/>
                          </a:solidFill>
                        </a:rPr>
                        <a:t>Luxury Consumers / Techies</a:t>
                      </a:r>
                      <a:endParaRPr lang="en-US" sz="1600" dirty="0">
                        <a:ln w="12700">
                          <a:noFill/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5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51599" y="1850423"/>
            <a:ext cx="300622" cy="300622"/>
          </a:xfrm>
          <a:prstGeom prst="rect">
            <a:avLst/>
          </a:prstGeom>
          <a:noFill/>
        </p:spPr>
      </p:pic>
      <p:pic>
        <p:nvPicPr>
          <p:cNvPr id="2056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57531" y="1880692"/>
            <a:ext cx="270353" cy="270353"/>
          </a:xfrm>
          <a:prstGeom prst="rect">
            <a:avLst/>
          </a:prstGeom>
          <a:noFill/>
        </p:spPr>
      </p:pic>
      <p:pic>
        <p:nvPicPr>
          <p:cNvPr id="39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1657" y="1872310"/>
            <a:ext cx="278735" cy="278735"/>
          </a:xfrm>
          <a:prstGeom prst="rect">
            <a:avLst/>
          </a:prstGeom>
          <a:noFill/>
        </p:spPr>
      </p:pic>
      <p:pic>
        <p:nvPicPr>
          <p:cNvPr id="40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48164" y="2240868"/>
            <a:ext cx="324036" cy="324036"/>
          </a:xfrm>
          <a:prstGeom prst="rect">
            <a:avLst/>
          </a:prstGeom>
          <a:noFill/>
        </p:spPr>
      </p:pic>
      <p:pic>
        <p:nvPicPr>
          <p:cNvPr id="41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2600908"/>
            <a:ext cx="327599" cy="327599"/>
          </a:xfrm>
          <a:prstGeom prst="rect">
            <a:avLst/>
          </a:prstGeom>
          <a:noFill/>
        </p:spPr>
      </p:pic>
      <p:pic>
        <p:nvPicPr>
          <p:cNvPr id="42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3032956"/>
            <a:ext cx="286505" cy="28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3717032"/>
            <a:ext cx="320847" cy="32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4108" y="4113076"/>
            <a:ext cx="354950" cy="3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509120"/>
            <a:ext cx="290577" cy="29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113076"/>
            <a:ext cx="328991" cy="32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869160"/>
            <a:ext cx="282298" cy="28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1880828"/>
            <a:ext cx="270353" cy="270353"/>
          </a:xfrm>
          <a:prstGeom prst="rect">
            <a:avLst/>
          </a:prstGeom>
          <a:noFill/>
        </p:spPr>
      </p:pic>
      <p:pic>
        <p:nvPicPr>
          <p:cNvPr id="33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16116" y="2276872"/>
            <a:ext cx="270353" cy="270353"/>
          </a:xfrm>
          <a:prstGeom prst="rect">
            <a:avLst/>
          </a:prstGeom>
          <a:noFill/>
        </p:spPr>
      </p:pic>
      <p:pic>
        <p:nvPicPr>
          <p:cNvPr id="34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2996952"/>
            <a:ext cx="270353" cy="270353"/>
          </a:xfrm>
          <a:prstGeom prst="rect">
            <a:avLst/>
          </a:prstGeom>
          <a:noFill/>
        </p:spPr>
      </p:pic>
      <p:pic>
        <p:nvPicPr>
          <p:cNvPr id="35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3789040"/>
            <a:ext cx="270353" cy="270353"/>
          </a:xfrm>
          <a:prstGeom prst="rect">
            <a:avLst/>
          </a:prstGeom>
          <a:noFill/>
        </p:spPr>
      </p:pic>
      <p:pic>
        <p:nvPicPr>
          <p:cNvPr id="36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2060" y="4149080"/>
            <a:ext cx="270353" cy="270353"/>
          </a:xfrm>
          <a:prstGeom prst="rect">
            <a:avLst/>
          </a:prstGeom>
          <a:noFill/>
        </p:spPr>
      </p:pic>
      <p:pic>
        <p:nvPicPr>
          <p:cNvPr id="37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4833156"/>
            <a:ext cx="270353" cy="270353"/>
          </a:xfrm>
          <a:prstGeom prst="rect">
            <a:avLst/>
          </a:prstGeom>
          <a:noFill/>
        </p:spPr>
      </p:pic>
      <p:pic>
        <p:nvPicPr>
          <p:cNvPr id="58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20172" y="2636912"/>
            <a:ext cx="270353" cy="270353"/>
          </a:xfrm>
          <a:prstGeom prst="rect">
            <a:avLst/>
          </a:prstGeom>
          <a:noFill/>
        </p:spPr>
      </p:pic>
      <p:pic>
        <p:nvPicPr>
          <p:cNvPr id="59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48164" y="3392996"/>
            <a:ext cx="270353" cy="270353"/>
          </a:xfrm>
          <a:prstGeom prst="rect">
            <a:avLst/>
          </a:prstGeom>
          <a:noFill/>
        </p:spPr>
      </p:pic>
      <p:pic>
        <p:nvPicPr>
          <p:cNvPr id="60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12260" y="4113076"/>
            <a:ext cx="270353" cy="270353"/>
          </a:xfrm>
          <a:prstGeom prst="rect">
            <a:avLst/>
          </a:prstGeom>
          <a:noFill/>
        </p:spPr>
      </p:pic>
      <p:pic>
        <p:nvPicPr>
          <p:cNvPr id="61" name="Picture 8" descr="D:\WebWorkshop\Folktales Workshop\loser75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509120"/>
            <a:ext cx="270353" cy="270353"/>
          </a:xfrm>
          <a:prstGeom prst="rect">
            <a:avLst/>
          </a:prstGeom>
          <a:noFill/>
        </p:spPr>
      </p:pic>
      <p:pic>
        <p:nvPicPr>
          <p:cNvPr id="62" name="Picture 7" descr="D:\WebWorkshop\Folktales Workshop\winner75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3356992"/>
            <a:ext cx="327599" cy="327599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336491" y="179343"/>
          <a:ext cx="8612546" cy="1078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42"/>
                <a:gridCol w="693747"/>
                <a:gridCol w="2592423"/>
                <a:gridCol w="657234"/>
                <a:gridCol w="2587900"/>
              </a:tblGrid>
              <a:tr h="10782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GOOGLE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vs.</a:t>
                      </a:r>
                      <a:endParaRPr lang="en-US" sz="2000" b="0" dirty="0"/>
                    </a:p>
                  </a:txBody>
                  <a:tcPr anchor="ctr">
                    <a:solidFill>
                      <a:schemeClr val="bg2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BING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vs.</a:t>
                      </a:r>
                      <a:endParaRPr lang="en-US" sz="2000" b="0" dirty="0"/>
                    </a:p>
                  </a:txBody>
                  <a:tcPr anchor="ctr">
                    <a:solidFill>
                      <a:schemeClr val="bg2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381000"/>
          </a:xfrm>
        </p:spPr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25</a:t>
            </a:fld>
            <a:endParaRPr lang="en-US" dirty="0">
              <a:latin typeface="+mn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3926" y="1530325"/>
          <a:ext cx="8763121" cy="4856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147"/>
                <a:gridCol w="221851"/>
                <a:gridCol w="4289123"/>
              </a:tblGrid>
              <a:tr h="485622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2000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000" dirty="0" smtClean="0"/>
                        <a:t>2004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2008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000" dirty="0" smtClean="0"/>
                        <a:t>2012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D:\WebWorkshop\Folktales Workshop\seo_logos_eng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187" y="1566837"/>
            <a:ext cx="3782317" cy="2154267"/>
          </a:xfrm>
          <a:prstGeom prst="rect">
            <a:avLst/>
          </a:prstGeom>
          <a:noFill/>
        </p:spPr>
      </p:pic>
      <p:pic>
        <p:nvPicPr>
          <p:cNvPr id="3075" name="Picture 3" descr="D:\WebWorkshop\Folktales Workshop\search_engine_logo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700" y="3976695"/>
            <a:ext cx="3730504" cy="2414572"/>
          </a:xfrm>
          <a:prstGeom prst="rect">
            <a:avLst/>
          </a:prstGeom>
          <a:noFill/>
        </p:spPr>
      </p:pic>
      <p:pic>
        <p:nvPicPr>
          <p:cNvPr id="3076" name="Picture 4" descr="D:\WebWorkshop\Folktales Workshop\img_searchEngineLog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90" y="1566837"/>
            <a:ext cx="3276600" cy="2200275"/>
          </a:xfrm>
          <a:prstGeom prst="rect">
            <a:avLst/>
          </a:prstGeom>
          <a:noFill/>
        </p:spPr>
      </p:pic>
      <p:pic>
        <p:nvPicPr>
          <p:cNvPr id="3077" name="Picture 5" descr="D:\WebWorkshop\Folktales Workshop\bing-logo-300x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6468" y="4032926"/>
            <a:ext cx="2994066" cy="2335372"/>
          </a:xfrm>
          <a:prstGeom prst="rect">
            <a:avLst/>
          </a:prstGeom>
          <a:noFill/>
        </p:spPr>
      </p:pic>
      <p:pic>
        <p:nvPicPr>
          <p:cNvPr id="4098" name="Picture 2" descr="D:\WebWorkshop\Folktales Workshop\GoogleLogo360p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031" y="252370"/>
            <a:ext cx="1898676" cy="876312"/>
          </a:xfrm>
          <a:prstGeom prst="rect">
            <a:avLst/>
          </a:prstGeom>
          <a:noFill/>
        </p:spPr>
      </p:pic>
      <p:pic>
        <p:nvPicPr>
          <p:cNvPr id="4099" name="Picture 3" descr="D:\WebWorkshop\Folktales Workshop\Bing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7532" y="215856"/>
            <a:ext cx="1898676" cy="957313"/>
          </a:xfrm>
          <a:prstGeom prst="rect">
            <a:avLst/>
          </a:prstGeom>
          <a:noFill/>
        </p:spPr>
      </p:pic>
      <p:pic>
        <p:nvPicPr>
          <p:cNvPr id="4100" name="Picture 4" descr="D:\WebWorkshop\Folktales Workshop\yahoo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16728" y="252369"/>
            <a:ext cx="1971702" cy="9128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/>
          <a:lstStyle/>
          <a:p>
            <a:r>
              <a:rPr lang="en-US" dirty="0" smtClean="0"/>
              <a:t>Web Browser Usage Stats: 2010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2012 social-media-statistic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7524" y="1232756"/>
            <a:ext cx="8382198" cy="522058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26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en-US" dirty="0" smtClean="0"/>
              <a:t>Web Browser Usage Stats: 2011</a:t>
            </a:r>
            <a:endParaRPr lang="en-US" dirty="0"/>
          </a:p>
        </p:txBody>
      </p:sp>
      <p:pic>
        <p:nvPicPr>
          <p:cNvPr id="9" name="Content Placeholder 8" descr="2012 social-media-statistic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1304764"/>
            <a:ext cx="8202178" cy="5112567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27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en-US" dirty="0" smtClean="0"/>
              <a:t>Web Browser Usage Stats: 2012</a:t>
            </a:r>
            <a:endParaRPr lang="en-US" dirty="0"/>
          </a:p>
        </p:txBody>
      </p:sp>
      <p:pic>
        <p:nvPicPr>
          <p:cNvPr id="9" name="Content Placeholder 8" descr="2012 social-media-statistic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1540" y="1196752"/>
            <a:ext cx="8310190" cy="5256584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2C558BF-A79E-4F0D-8663-37438C0FBECC}" type="slidenum">
              <a:rPr lang="en-US" smtClean="0"/>
              <a:pPr lvl="1"/>
              <a:t>28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16" y="224644"/>
            <a:ext cx="8640960" cy="1362075"/>
          </a:xfrm>
        </p:spPr>
        <p:txBody>
          <a:bodyPr anchor="ctr"/>
          <a:lstStyle/>
          <a:p>
            <a:pPr algn="ctr"/>
            <a:r>
              <a:rPr lang="en-US" dirty="0" smtClean="0"/>
              <a:t>how the internet 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29</a:t>
            </a:fld>
            <a:endParaRPr lang="en-US">
              <a:latin typeface="+mn-lt"/>
            </a:endParaRPr>
          </a:p>
        </p:txBody>
      </p:sp>
      <p:pic>
        <p:nvPicPr>
          <p:cNvPr id="6" name="How the Internet Works in 5 Minutes -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67644" y="1772816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643782"/>
          </a:xfrm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Okay, </a:t>
            </a:r>
            <a:b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POP QUIZ!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575050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516" y="1880828"/>
            <a:ext cx="3249997" cy="4245335"/>
          </a:xfrm>
        </p:spPr>
        <p:txBody>
          <a:bodyPr anchor="ctr">
            <a:norm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Q: What Do All Five Of These Things Have In Common With One Another?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3</a:t>
            </a:fld>
            <a:endParaRPr lang="en-US">
              <a:latin typeface="+mn-lt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863588" y="1844824"/>
            <a:ext cx="2196244" cy="61206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152637"/>
            <a:ext cx="8748972" cy="756084"/>
          </a:xfrm>
        </p:spPr>
        <p:txBody>
          <a:bodyPr/>
          <a:lstStyle/>
          <a:p>
            <a:pPr algn="ctr"/>
            <a:r>
              <a:rPr lang="en-US" sz="3600" dirty="0" smtClean="0"/>
              <a:t>navigating cyber-space: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©2011 FORBSantas Professional Workshops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30</a:t>
            </a:fld>
            <a:endParaRPr lang="en-US">
              <a:latin typeface="+mn-lt"/>
            </a:endParaRPr>
          </a:p>
        </p:txBody>
      </p:sp>
      <p:pic>
        <p:nvPicPr>
          <p:cNvPr id="6" name="How DNS Works In Under 90 Second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9632" y="1736812"/>
            <a:ext cx="6858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98072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can you find ANYTHING in this mess?</a:t>
            </a:r>
            <a:endParaRPr lang="en-US" sz="2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1"/>
            <a:ext cx="8856984" cy="800708"/>
          </a:xfrm>
        </p:spPr>
        <p:txBody>
          <a:bodyPr/>
          <a:lstStyle/>
          <a:p>
            <a:pPr algn="ctr"/>
            <a:r>
              <a:rPr lang="en-US" sz="3800" dirty="0" smtClean="0"/>
              <a:t>getting yourself on the web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31</a:t>
            </a:fld>
            <a:endParaRPr lang="en-US">
              <a:latin typeface="+mn-lt"/>
            </a:endParaRPr>
          </a:p>
        </p:txBody>
      </p:sp>
      <p:pic>
        <p:nvPicPr>
          <p:cNvPr id="7" name="How To Get On The Internet (FullScreen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96652"/>
            <a:ext cx="7772400" cy="872716"/>
          </a:xfrm>
        </p:spPr>
        <p:txBody>
          <a:bodyPr/>
          <a:lstStyle/>
          <a:p>
            <a:pPr algn="ctr"/>
            <a:r>
              <a:rPr lang="en-US" dirty="0" smtClean="0"/>
              <a:t>creating your website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32</a:t>
            </a:fld>
            <a:endParaRPr lang="en-US">
              <a:latin typeface="+mn-lt"/>
            </a:endParaRPr>
          </a:p>
        </p:txBody>
      </p:sp>
      <p:pic>
        <p:nvPicPr>
          <p:cNvPr id="7" name="How To Build A Site (Fullscreen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9142"/>
            <a:ext cx="9144000" cy="3140118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>
              <a:defRPr/>
            </a:pPr>
            <a:r>
              <a:rPr lang="en-US" sz="3600" spc="600" dirty="0" smtClean="0">
                <a:ln>
                  <a:solidFill>
                    <a:srgbClr val="FF0000"/>
                  </a:solidFill>
                </a:ln>
                <a:latin typeface="Amelia BT" pitchFamily="82" charset="0"/>
              </a:rPr>
              <a:t>is a wide-open frontier</a:t>
            </a:r>
            <a:r>
              <a:rPr lang="en-US" sz="4400" spc="600" dirty="0" smtClean="0">
                <a:ln>
                  <a:solidFill>
                    <a:srgbClr val="FF0000"/>
                  </a:solidFill>
                </a:ln>
                <a:latin typeface="Amelia BT" pitchFamily="82" charset="0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2625" y="6417331"/>
            <a:ext cx="4267200" cy="405743"/>
          </a:xfrm>
        </p:spPr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33</a:t>
            </a:fld>
            <a:endParaRPr lang="en-US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1286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all" spc="60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melia BT" pitchFamily="82" charset="0"/>
                <a:ea typeface="+mj-ea"/>
                <a:cs typeface="+mj-cs"/>
              </a:rPr>
              <a:t>Cyber  space</a:t>
            </a:r>
            <a:r>
              <a:rPr lang="en-US" sz="1600" b="1" kern="0" cap="all" spc="60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lia BT" pitchFamily="82" charset="0"/>
                <a:ea typeface="+mj-ea"/>
                <a:cs typeface="+mj-cs"/>
              </a:rPr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216532" y="2096852"/>
            <a:ext cx="6142059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itchFamily="34" charset="0"/>
              </a:rPr>
              <a:t>So, get out there &amp; </a:t>
            </a:r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ood Times" pitchFamily="2" charset="0"/>
              </a:rPr>
              <a:t>MAKE YOUR MARK</a:t>
            </a:r>
            <a:endParaRPr lang="en-US" sz="40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od Times" pitchFamily="2" charset="0"/>
            </a:endParaRPr>
          </a:p>
        </p:txBody>
      </p:sp>
      <p:pic>
        <p:nvPicPr>
          <p:cNvPr id="3074" name="Picture 2" descr="D:\WebWorkshop\Folktales Workshop\Santa-Kilro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572" y="471447"/>
            <a:ext cx="2965428" cy="367056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91580" y="4221088"/>
            <a:ext cx="6156684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Amelia BT" pitchFamily="82" charset="0"/>
              </a:rPr>
              <a:t>Which brings me to ANOTHER point:</a:t>
            </a:r>
            <a:endParaRPr lang="en-US" sz="3600" dirty="0">
              <a:latin typeface="Amelia BT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492" y="65326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5536" y="4941168"/>
            <a:ext cx="8361478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/>
              <a:t>It’s called a “Domain Name”– </a:t>
            </a:r>
          </a:p>
          <a:p>
            <a:pPr algn="ctr"/>
            <a:r>
              <a:rPr lang="en-US" sz="4400" dirty="0" smtClean="0"/>
              <a:t>and it costs about $10/yr…</a:t>
            </a:r>
            <a:endParaRPr lang="en-US" sz="4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Tri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14532"/>
            <a:ext cx="4240212" cy="384175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3951" y="6350040"/>
            <a:ext cx="795602" cy="433673"/>
          </a:xfrm>
        </p:spPr>
        <p:txBody>
          <a:bodyPr/>
          <a:lstStyle/>
          <a:p>
            <a:pPr lvl="1"/>
            <a:fld id="{CBC53B70-5017-4B00-937F-CE911A608CCF}" type="slidenum">
              <a:rPr lang="en-US" sz="1600" smtClean="0"/>
              <a:pPr lvl="1"/>
              <a:t>34</a:t>
            </a:fld>
            <a:endParaRPr lang="en-US" dirty="0">
              <a:latin typeface="+mn-lt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768374" y="0"/>
            <a:ext cx="7375626" cy="2190780"/>
          </a:xfrm>
          <a:prstGeom prst="wedgeEllipseCallou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cap="all" dirty="0" smtClean="0">
                <a:ln w="38100">
                  <a:solidFill>
                    <a:prstClr val="white"/>
                  </a:solidFill>
                </a:ln>
                <a:solidFill>
                  <a:srgbClr val="FF0000"/>
                </a:solidFill>
                <a:latin typeface="Californian FB" pitchFamily="18" charset="0"/>
              </a:rPr>
              <a:t>R-O-A-D </a:t>
            </a:r>
            <a:br>
              <a:rPr lang="en-US" sz="6600" cap="all" dirty="0" smtClean="0">
                <a:ln w="38100">
                  <a:solidFill>
                    <a:prstClr val="white"/>
                  </a:solidFill>
                </a:ln>
                <a:solidFill>
                  <a:srgbClr val="FF0000"/>
                </a:solidFill>
                <a:latin typeface="Californian FB" pitchFamily="18" charset="0"/>
              </a:rPr>
            </a:br>
            <a:r>
              <a:rPr lang="en-US" sz="6600" cap="all" dirty="0" smtClean="0">
                <a:ln w="38100">
                  <a:solidFill>
                    <a:prstClr val="white"/>
                  </a:solidFill>
                </a:ln>
                <a:solidFill>
                  <a:srgbClr val="FF0000"/>
                </a:solidFill>
                <a:latin typeface="Californian FB" pitchFamily="18" charset="0"/>
              </a:rPr>
              <a:t>T-R-I-I-P !!!!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973936" cy="3126560"/>
          </a:xfrm>
        </p:spPr>
        <p:txBody>
          <a:bodyPr/>
          <a:lstStyle/>
          <a:p>
            <a:r>
              <a:rPr lang="en-US" dirty="0" err="1" smtClean="0"/>
              <a:t>Whoaaa</a:t>
            </a:r>
            <a:r>
              <a:rPr lang="en-US" dirty="0" smtClean="0"/>
              <a:t>!!!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000" dirty="0" smtClean="0"/>
              <a:t>ho! Ho! ho-ld on a second,</a:t>
            </a:r>
            <a:br>
              <a:rPr lang="en-US" sz="2000" dirty="0" smtClean="0"/>
            </a:br>
            <a:r>
              <a:rPr lang="en-US" sz="3600" dirty="0" smtClean="0"/>
              <a:t>e. z. </a:t>
            </a:r>
            <a:r>
              <a:rPr lang="en-US" sz="5400" spc="600" dirty="0" smtClean="0"/>
              <a:t>wider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9979" y="5437215"/>
            <a:ext cx="77407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</a:t>
            </a:r>
            <a:r>
              <a:rPr lang="en-US" sz="36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irst, let’s check traffic on the </a:t>
            </a:r>
            <a:r>
              <a:rPr lang="en-US" sz="3600" b="1" cap="none" spc="0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ol</a:t>
            </a:r>
            <a:r>
              <a:rPr lang="en-US" sz="36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’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INFORMATION SUPERHIGHWAY</a:t>
            </a:r>
            <a:endParaRPr lang="en-US" sz="36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815690"/>
          </a:xfrm>
        </p:spPr>
        <p:txBody>
          <a:bodyPr anchor="ctr"/>
          <a:lstStyle/>
          <a:p>
            <a:pPr algn="ctr"/>
            <a:r>
              <a:rPr lang="en-US" sz="4000" dirty="0" smtClean="0"/>
              <a:t> Just A Few Internet Statistics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35</a:t>
            </a:fld>
            <a:endParaRPr lang="en-US">
              <a:latin typeface="+mn-lt"/>
            </a:endParaRPr>
          </a:p>
        </p:txBody>
      </p:sp>
      <p:pic>
        <p:nvPicPr>
          <p:cNvPr id="7" name="Internet Statistics 2012 - YouTub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5516" y="1268760"/>
            <a:ext cx="8576953" cy="482453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98A5E5C2-7EE8-4BBB-A409-6ABCF45A02D7}" type="slidenum">
              <a:rPr lang="en-US" smtClean="0"/>
              <a:pPr lvl="1"/>
              <a:t>36</a:t>
            </a:fld>
            <a:endParaRPr lang="en-US">
              <a:latin typeface="+mn-lt"/>
            </a:endParaRPr>
          </a:p>
        </p:txBody>
      </p:sp>
      <p:pic>
        <p:nvPicPr>
          <p:cNvPr id="8" name="Picture 7" descr="TWI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0652" y="224644"/>
            <a:ext cx="2943348" cy="6408712"/>
          </a:xfrm>
          <a:prstGeom prst="rect">
            <a:avLst/>
          </a:prstGeom>
        </p:spPr>
      </p:pic>
      <p:pic>
        <p:nvPicPr>
          <p:cNvPr id="10" name="Picture 9" descr="Social Net User Sta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24644"/>
            <a:ext cx="2988332" cy="5337212"/>
          </a:xfrm>
          <a:prstGeom prst="rect">
            <a:avLst/>
          </a:prstGeom>
        </p:spPr>
      </p:pic>
      <p:pic>
        <p:nvPicPr>
          <p:cNvPr id="6" name="Content Placeholder 5" descr="FACEBOOK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9512" y="188639"/>
            <a:ext cx="3060340" cy="6300701"/>
          </a:xfrm>
        </p:spPr>
      </p:pic>
      <p:sp>
        <p:nvSpPr>
          <p:cNvPr id="11" name="TextBox 10"/>
          <p:cNvSpPr txBox="1"/>
          <p:nvPr/>
        </p:nvSpPr>
        <p:spPr>
          <a:xfrm>
            <a:off x="3239852" y="5481228"/>
            <a:ext cx="2952328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Total usage in 2012 increased by 50%— IN A SINGLE YEAR!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4267200" cy="457200"/>
          </a:xfrm>
        </p:spPr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37</a:t>
            </a:fld>
            <a:endParaRPr lang="en-US">
              <a:latin typeface="+mn-lt"/>
            </a:endParaRPr>
          </a:p>
        </p:txBody>
      </p:sp>
      <p:pic>
        <p:nvPicPr>
          <p:cNvPr id="6" name="Picture 5" descr="Netflix et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0"/>
            <a:ext cx="6508185" cy="64893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4645"/>
            <a:ext cx="7772400" cy="684076"/>
          </a:xfrm>
        </p:spPr>
        <p:txBody>
          <a:bodyPr/>
          <a:lstStyle/>
          <a:p>
            <a:pPr algn="ctr"/>
            <a:r>
              <a:rPr lang="en-US" dirty="0" smtClean="0"/>
              <a:t>Four million “likes”!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38</a:t>
            </a:fld>
            <a:endParaRPr lang="en-US">
              <a:latin typeface="+mn-lt"/>
            </a:endParaRPr>
          </a:p>
        </p:txBody>
      </p:sp>
      <p:pic>
        <p:nvPicPr>
          <p:cNvPr id="6" name="Picture 5" descr="Obama Victory Hug - 4 Million Lik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9812" y="944724"/>
            <a:ext cx="7620000" cy="50673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72716"/>
            <a:ext cx="3779912" cy="543660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most popular FACEBOOK post of all time!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7772400" cy="1052736"/>
          </a:xfrm>
        </p:spPr>
        <p:txBody>
          <a:bodyPr anchor="ctr"/>
          <a:lstStyle/>
          <a:p>
            <a:pPr algn="ctr"/>
            <a:r>
              <a:rPr lang="en-US" dirty="0" smtClean="0"/>
              <a:t>One </a:t>
            </a:r>
            <a:r>
              <a:rPr lang="en-US" sz="5400" dirty="0" smtClean="0"/>
              <a:t>billion </a:t>
            </a:r>
            <a:r>
              <a:rPr lang="en-US" dirty="0" smtClean="0"/>
              <a:t>hits!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39</a:t>
            </a:fld>
            <a:endParaRPr lang="en-US">
              <a:latin typeface="+mn-lt"/>
            </a:endParaRPr>
          </a:p>
        </p:txBody>
      </p:sp>
      <p:pic>
        <p:nvPicPr>
          <p:cNvPr id="6" name="Picture 5" descr="Obama Victory Hug - 4 Million Lik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556" y="1808820"/>
            <a:ext cx="7092788" cy="466675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72716"/>
            <a:ext cx="9144000" cy="93610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most popular YouTube  video of all time!</a:t>
            </a:r>
          </a:p>
        </p:txBody>
      </p:sp>
      <p:sp>
        <p:nvSpPr>
          <p:cNvPr id="7" name="Down Arrow 6"/>
          <p:cNvSpPr/>
          <p:nvPr/>
        </p:nvSpPr>
        <p:spPr bwMode="auto">
          <a:xfrm rot="1622799">
            <a:off x="7186248" y="4200391"/>
            <a:ext cx="756084" cy="1890657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643782"/>
          </a:xfrm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Okay, </a:t>
            </a:r>
            <a:b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POP QUIZ!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575050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80828"/>
            <a:ext cx="3008313" cy="4245335"/>
          </a:xfrm>
        </p:spPr>
        <p:txBody>
          <a:bodyPr anchor="ctr">
            <a:norm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Q: WHAT DO THESE 5 THINGS ALL HAVE IN COMMON?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4</a:t>
            </a:fld>
            <a:endParaRPr lang="en-US">
              <a:latin typeface="+mn-lt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35596" y="2276872"/>
            <a:ext cx="2196244" cy="61206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15516" y="5661248"/>
            <a:ext cx="8676964" cy="82809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rgbClr val="FF0000"/>
                </a:solidFill>
              </a:rPr>
              <a:t> A: </a:t>
            </a:r>
            <a:r>
              <a:rPr lang="en-US" sz="4000" smtClean="0">
                <a:solidFill>
                  <a:srgbClr val="FF0000"/>
                </a:solidFill>
              </a:rPr>
              <a:t>WE’RE THE </a:t>
            </a:r>
            <a:r>
              <a:rPr lang="en-US" sz="4000" dirty="0" smtClean="0">
                <a:solidFill>
                  <a:srgbClr val="FF0000"/>
                </a:solidFill>
              </a:rPr>
              <a:t>SAME AGE!!!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7772400" cy="1052736"/>
          </a:xfrm>
        </p:spPr>
        <p:txBody>
          <a:bodyPr anchor="ctr"/>
          <a:lstStyle/>
          <a:p>
            <a:pPr algn="ctr"/>
            <a:r>
              <a:rPr lang="en-US" dirty="0" smtClean="0"/>
              <a:t>One </a:t>
            </a:r>
            <a:r>
              <a:rPr lang="en-US" sz="5400" dirty="0" smtClean="0"/>
              <a:t>billion </a:t>
            </a:r>
            <a:r>
              <a:rPr lang="en-US" dirty="0" smtClean="0"/>
              <a:t>hits!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40</a:t>
            </a:fld>
            <a:endParaRPr lang="en-US">
              <a:latin typeface="+mn-lt"/>
            </a:endParaRPr>
          </a:p>
        </p:txBody>
      </p:sp>
      <p:pic>
        <p:nvPicPr>
          <p:cNvPr id="6" name="Picture 5" descr="Obama Victory Hug - 4 Million Lik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556" y="1808820"/>
            <a:ext cx="7092788" cy="466675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72716"/>
            <a:ext cx="9144000" cy="93610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most popular YouTube  video of all time!</a:t>
            </a:r>
          </a:p>
        </p:txBody>
      </p:sp>
      <p:sp>
        <p:nvSpPr>
          <p:cNvPr id="7" name="Down Arrow 6"/>
          <p:cNvSpPr/>
          <p:nvPr/>
        </p:nvSpPr>
        <p:spPr bwMode="auto">
          <a:xfrm rot="1622799">
            <a:off x="7186248" y="4200391"/>
            <a:ext cx="756084" cy="1890657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Gangnam Clip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3568" y="1916832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50B45DA5-DF9A-40EA-AEB8-6D22F688C0CF}" type="slidenum">
              <a:rPr lang="en-US"/>
              <a:pPr lvl="1"/>
              <a:t>41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0" y="944724"/>
            <a:ext cx="4235508" cy="1118804"/>
          </a:xfrm>
          <a:prstGeom prst="flowChartTerminator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44724"/>
            <a:ext cx="4140460" cy="108012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4000" dirty="0">
                <a:solidFill>
                  <a:schemeClr val="hlink"/>
                </a:solidFill>
                <a:latin typeface="Surfboard" pitchFamily="2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Surfboard" pitchFamily="2" charset="0"/>
              </a:rPr>
              <a:t>Okay</a:t>
            </a:r>
            <a:r>
              <a:rPr lang="en-US" sz="3600" dirty="0">
                <a:solidFill>
                  <a:schemeClr val="bg1"/>
                </a:solidFill>
                <a:latin typeface="Surfboard" pitchFamily="2" charset="0"/>
              </a:rPr>
              <a:t>, I got a </a:t>
            </a:r>
            <a:r>
              <a:rPr lang="en-US" sz="3600" dirty="0" smtClean="0">
                <a:solidFill>
                  <a:schemeClr val="bg1"/>
                </a:solidFill>
                <a:latin typeface="Surfboard" pitchFamily="2" charset="0"/>
              </a:rPr>
              <a:t>computer–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NOW 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WHAT</a:t>
            </a:r>
            <a:r>
              <a:rPr lang="en-US" dirty="0">
                <a:solidFill>
                  <a:schemeClr val="bg1"/>
                </a:solidFill>
                <a:latin typeface="Surfboard" pitchFamily="2" charset="0"/>
              </a:rPr>
              <a:t>?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5934103" cy="836577"/>
          </a:xfrm>
        </p:spPr>
        <p:txBody>
          <a:bodyPr/>
          <a:lstStyle/>
          <a:p>
            <a:r>
              <a:rPr lang="en-US" dirty="0" smtClean="0"/>
              <a:t>Crawl Before You Surf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51520" y="764704"/>
            <a:ext cx="8434503" cy="36513"/>
          </a:xfrm>
          <a:prstGeom prst="line">
            <a:avLst/>
          </a:prstGeom>
          <a:solidFill>
            <a:schemeClr val="accent1"/>
          </a:solidFill>
          <a:ln w="793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7" name="Picture 16" descr="SntCmptrBrdGrwsExt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987390"/>
            <a:ext cx="7452321" cy="6199719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0782484A-26DB-481C-B41C-00518DB705AB}" type="slidenum">
              <a:rPr lang="en-US"/>
              <a:pPr lvl="1"/>
              <a:t>42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08513" y="152400"/>
            <a:ext cx="4319587" cy="2952750"/>
          </a:xfrm>
        </p:spPr>
        <p:txBody>
          <a:bodyPr/>
          <a:lstStyle/>
          <a:p>
            <a:pPr algn="ctr"/>
            <a:r>
              <a:rPr lang="en-US" sz="6000" dirty="0"/>
              <a:t>For More </a:t>
            </a:r>
            <a:br>
              <a:rPr lang="en-US" sz="6000" dirty="0"/>
            </a:br>
            <a:r>
              <a:rPr lang="en-US" sz="6000" dirty="0"/>
              <a:t>Information: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03548" y="3248980"/>
            <a:ext cx="7772400" cy="3132348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 smtClean="0"/>
              <a:t>Professional peer training:</a:t>
            </a:r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www.FORBS-MIGS.ning.com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Nearly-Free Hosting &amp; Design: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www. WINTER-net.us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Tips &amp; troubleshooting: 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Webmaster@IOSantas.com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296" name="Picture 8" descr="compu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6100" cy="312261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636E7681-DD77-45C7-84E0-08548180EF0B}" type="slidenum">
              <a:rPr lang="en-US"/>
              <a:pPr lvl="1"/>
              <a:t>43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 PERIOD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000" dirty="0"/>
              <a:t>Questions?</a:t>
            </a:r>
          </a:p>
          <a:p>
            <a:r>
              <a:rPr lang="en-US" sz="6000" dirty="0"/>
              <a:t>Comments?</a:t>
            </a:r>
          </a:p>
          <a:p>
            <a:r>
              <a:rPr lang="en-US" sz="6000" dirty="0"/>
              <a:t>Suggestions?</a:t>
            </a:r>
          </a:p>
          <a:p>
            <a:r>
              <a:rPr lang="en-US" sz="6000" dirty="0"/>
              <a:t>Anecdotes?</a:t>
            </a:r>
          </a:p>
          <a:p>
            <a:pPr>
              <a:buNone/>
            </a:pPr>
            <a:endParaRPr lang="en-US" sz="6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15" y="252370"/>
            <a:ext cx="8909172" cy="65723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Connecting devices to your pc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©2011 FORBSantas Professional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CBC53B70-5017-4B00-937F-CE911A608CCF}" type="slidenum">
              <a:rPr lang="en-US" smtClean="0"/>
              <a:pPr lvl="1"/>
              <a:t>44</a:t>
            </a:fld>
            <a:endParaRPr lang="en-US">
              <a:latin typeface="+mn-lt"/>
            </a:endParaRPr>
          </a:p>
        </p:txBody>
      </p:sp>
      <p:pic>
        <p:nvPicPr>
          <p:cNvPr id="1028" name="Picture 4" descr="D:\WebWorkshop\Folktales Workshop\IF-perf-ch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7700980" cy="3495278"/>
          </a:xfrm>
          <a:prstGeom prst="rect">
            <a:avLst/>
          </a:prstGeom>
          <a:noFill/>
        </p:spPr>
      </p:pic>
      <p:pic>
        <p:nvPicPr>
          <p:cNvPr id="1030" name="Picture 6" descr="D:\WebWorkshop\Folktales Workshop\USB3.0 Spee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7764" y="1160748"/>
            <a:ext cx="6696236" cy="349442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55976" cy="944724"/>
          </a:xfrm>
        </p:spPr>
        <p:txBody>
          <a:bodyPr anchor="ctr"/>
          <a:lstStyle/>
          <a:p>
            <a:pPr algn="ctr"/>
            <a:r>
              <a:rPr lang="en-US" sz="3600" dirty="0" smtClean="0"/>
              <a:t>February 15, 1958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5</a:t>
            </a:fld>
            <a:endParaRPr lang="en-US">
              <a:latin typeface="+mn-lt"/>
            </a:endParaRPr>
          </a:p>
        </p:txBody>
      </p:sp>
      <p:pic>
        <p:nvPicPr>
          <p:cNvPr id="8" name="Picture 7" descr="Kilby_solid_circu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00708"/>
            <a:ext cx="8316924" cy="5328592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 bwMode="auto">
          <a:xfrm>
            <a:off x="3707904" y="4725144"/>
            <a:ext cx="1404156" cy="828092"/>
          </a:xfrm>
          <a:prstGeom prst="donu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46px-Sputnik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732" y="872716"/>
            <a:ext cx="2306176" cy="3102479"/>
          </a:xfrm>
          <a:prstGeom prst="rect">
            <a:avLst/>
          </a:prstGeom>
        </p:spPr>
      </p:pic>
      <p:pic>
        <p:nvPicPr>
          <p:cNvPr id="7" name="Content Placeholder 6" descr="Jack Kilby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3356992"/>
            <a:ext cx="2484276" cy="30937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16" y="0"/>
            <a:ext cx="3898776" cy="671674"/>
          </a:xfrm>
        </p:spPr>
        <p:txBody>
          <a:bodyPr anchor="ctr"/>
          <a:lstStyle/>
          <a:p>
            <a:pPr algn="ctr"/>
            <a:r>
              <a:rPr lang="en-US" sz="3600" dirty="0" smtClean="0"/>
              <a:t>July 29, 1958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088740"/>
            <a:ext cx="4032448" cy="2232248"/>
          </a:xfrm>
        </p:spPr>
        <p:txBody>
          <a:bodyPr anchor="ctr"/>
          <a:lstStyle/>
          <a:p>
            <a:pPr algn="ctr"/>
            <a:r>
              <a:rPr lang="en-US" sz="2400" dirty="0" smtClean="0"/>
              <a:t> 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6</a:t>
            </a:fld>
            <a:endParaRPr lang="en-US">
              <a:latin typeface="+mn-lt"/>
            </a:endParaRPr>
          </a:p>
        </p:txBody>
      </p:sp>
      <p:pic>
        <p:nvPicPr>
          <p:cNvPr id="8" name="Picture 7" descr="Kilby_solid_circu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88641"/>
            <a:ext cx="4392488" cy="637770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Jack Kilb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1" y="188640"/>
            <a:ext cx="8640959" cy="6227793"/>
          </a:xfrm>
          <a:ln w="7620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604" y="5481228"/>
            <a:ext cx="7848872" cy="900100"/>
          </a:xfrm>
          <a:solidFill>
            <a:srgbClr val="C00000">
              <a:alpha val="65000"/>
            </a:srgbClr>
          </a:solidFill>
          <a:ln w="57150">
            <a:solidFill>
              <a:schemeClr val="bg2"/>
            </a:solidFill>
          </a:ln>
        </p:spPr>
        <p:txBody>
          <a:bodyPr anchor="ctr"/>
          <a:lstStyle/>
          <a:p>
            <a:pPr algn="ctr"/>
            <a:r>
              <a:rPr lang="en-US" sz="2400" dirty="0" smtClean="0"/>
              <a:t>Santa Ric Erwin is born, the youngest of four boys, </a:t>
            </a:r>
          </a:p>
          <a:p>
            <a:pPr algn="ctr"/>
            <a:r>
              <a:rPr lang="en-US" sz="2400" dirty="0" smtClean="0"/>
              <a:t>in Duval County, near the city of Jacksonville, Florida 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7</a:t>
            </a:fld>
            <a:endParaRPr lang="en-US">
              <a:latin typeface="+mn-lt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1278971">
            <a:off x="2393236" y="3828020"/>
            <a:ext cx="2166654" cy="900100"/>
          </a:xfrm>
          <a:prstGeom prst="leftArrow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24644"/>
            <a:ext cx="3934780" cy="671674"/>
          </a:xfrm>
        </p:spPr>
        <p:txBody>
          <a:bodyPr anchor="ctr"/>
          <a:lstStyle/>
          <a:p>
            <a:pPr algn="ctr"/>
            <a:r>
              <a:rPr lang="en-US" sz="3600" dirty="0" smtClean="0"/>
              <a:t>August 20, 1958</a:t>
            </a:r>
            <a:endParaRPr lang="en-US" sz="3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671674"/>
          </a:xfrm>
        </p:spPr>
        <p:txBody>
          <a:bodyPr anchor="ctr"/>
          <a:lstStyle/>
          <a:p>
            <a:pPr algn="ctr"/>
            <a:r>
              <a:rPr lang="en-US" sz="3600" dirty="0" smtClean="0"/>
              <a:t>September 12, 1958</a:t>
            </a:r>
            <a:endParaRPr lang="en-US" sz="3600" dirty="0"/>
          </a:p>
        </p:txBody>
      </p:sp>
      <p:pic>
        <p:nvPicPr>
          <p:cNvPr id="7" name="Content Placeholder 6" descr="Jack Kilb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3107714" cy="44284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516" y="5193196"/>
            <a:ext cx="2556284" cy="1224137"/>
          </a:xfrm>
        </p:spPr>
        <p:txBody>
          <a:bodyPr anchor="ctr"/>
          <a:lstStyle/>
          <a:p>
            <a:pPr algn="ctr"/>
            <a:r>
              <a:rPr lang="en-US" sz="2400" dirty="0" smtClean="0"/>
              <a:t>Nobel Physicist</a:t>
            </a:r>
          </a:p>
          <a:p>
            <a:pPr algn="ctr"/>
            <a:r>
              <a:rPr lang="en-US" sz="2400" dirty="0" smtClean="0"/>
              <a:t>Jack </a:t>
            </a:r>
            <a:r>
              <a:rPr lang="en-US" sz="2400" dirty="0" err="1" smtClean="0"/>
              <a:t>Kilby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8</a:t>
            </a:fld>
            <a:endParaRPr lang="en-US">
              <a:latin typeface="+mn-lt"/>
            </a:endParaRPr>
          </a:p>
        </p:txBody>
      </p:sp>
      <p:pic>
        <p:nvPicPr>
          <p:cNvPr id="8" name="Picture 7" descr="Kilby_solid_circu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0859" y="944724"/>
            <a:ext cx="5843141" cy="4392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3888" y="5481228"/>
            <a:ext cx="522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Rockwell" pitchFamily="18" charset="0"/>
              </a:rPr>
              <a:t>The World’s First Integrated Circuit</a:t>
            </a:r>
            <a:endParaRPr lang="en-US" dirty="0">
              <a:latin typeface="Rockwell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Jack Kilb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3717032"/>
            <a:ext cx="2741947" cy="276038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FORBSantas Professional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/>
            <a:fld id="{D9B7CC55-55CF-42D9-BD8E-D76D0741EC46}" type="slidenum">
              <a:rPr lang="en-US" smtClean="0"/>
              <a:pPr lvl="1"/>
              <a:t>9</a:t>
            </a:fld>
            <a:endParaRPr lang="en-US">
              <a:latin typeface="+mn-lt"/>
            </a:endParaRPr>
          </a:p>
        </p:txBody>
      </p:sp>
      <p:pic>
        <p:nvPicPr>
          <p:cNvPr id="8" name="Picture 7" descr="Kilby_solid_circu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656693"/>
            <a:ext cx="4608004" cy="2988331"/>
          </a:xfrm>
          <a:prstGeom prst="rect">
            <a:avLst/>
          </a:prstGeom>
        </p:spPr>
      </p:pic>
      <p:pic>
        <p:nvPicPr>
          <p:cNvPr id="9" name="Picture 8" descr="alas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656692"/>
            <a:ext cx="3924436" cy="2999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800708"/>
          </a:xfrm>
        </p:spPr>
        <p:txBody>
          <a:bodyPr anchor="ctr"/>
          <a:lstStyle/>
          <a:p>
            <a:pPr algn="ctr"/>
            <a:r>
              <a:rPr lang="en-US" sz="3600" dirty="0" smtClean="0"/>
              <a:t>Jan 3 &amp; Aug 21, 1959</a:t>
            </a:r>
            <a:endParaRPr lang="en-US" sz="3600" dirty="0"/>
          </a:p>
        </p:txBody>
      </p:sp>
      <p:pic>
        <p:nvPicPr>
          <p:cNvPr id="10" name="Picture 9" descr="600px-Seal_of_the_State_of_Hawaii.svg cop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3681028"/>
            <a:ext cx="2852936" cy="2808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7844" y="3825044"/>
            <a:ext cx="2664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Our 49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dirty="0" smtClean="0"/>
              <a:t> &amp; 50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dirty="0" smtClean="0"/>
              <a:t>United States!!</a:t>
            </a:r>
            <a:endParaRPr lang="en-US" sz="4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 - &amp;quot;AGELESS, but not CHANGELESS&amp;quot;&quot;/&gt;&lt;property id=&quot;20307&quot; value=&quot;257&quot;/&gt;&lt;/object&gt;&lt;object type=&quot;3&quot; unique_id=&quot;10006&quot;&gt;&lt;property id=&quot;20148&quot; value=&quot;5&quot;/&gt;&lt;property id=&quot;20300&quot; value=&quot;Slide 4 - &amp;quot;Crawl Before You Surf&amp;quot;&quot;/&gt;&lt;property id=&quot;20307&quot; value=&quot;266&quot;/&gt;&lt;/object&gt;&lt;object type=&quot;3&quot; unique_id=&quot;10015&quot;&gt;&lt;property id=&quot;20148&quot; value=&quot;5&quot;/&gt;&lt;property id=&quot;20300&quot; value=&quot;Slide 61 - &amp;quot;DISCUSSION PERIOD&amp;quot;&quot;/&gt;&lt;property id=&quot;20307&quot; value=&quot;267&quot;/&gt;&lt;/object&gt;&lt;object type=&quot;3&quot; unique_id=&quot;10716&quot;&gt;&lt;property id=&quot;20148&quot; value=&quot;5&quot;/&gt;&lt;property id=&quot;20300&quot; value=&quot;Slide 3 - &amp;quot;A Modern Santa’s&amp;#x0D;&amp;#x0A;MUST-HAVE Accessory&amp;quot;&quot;/&gt;&lt;property id=&quot;20307&quot; value=&quot;268&quot;/&gt;&lt;/object&gt;&lt;object type=&quot;3&quot; unique_id=&quot;10717&quot;&gt;&lt;property id=&quot;20148&quot; value=&quot;5&quot;/&gt;&lt;property id=&quot;20300&quot; value=&quot;Slide 5 - &amp;quot;&amp;#x0D;&amp;#x0A;&amp;#x0D;&amp;#x0A;       Cyber-Closet? &amp;quot;&quot;/&gt;&lt;property id=&quot;20307&quot; value=&quot;269&quot;/&gt;&lt;/object&gt;&lt;object type=&quot;3&quot; unique_id=&quot;10718&quot;&gt;&lt;property id=&quot;20148&quot; value=&quot;5&quot;/&gt;&lt;property id=&quot;20300&quot; value=&quot;Slide 11 - &amp;quot;THINGS TO BE “WARE” OF:&amp;quot;&quot;/&gt;&lt;property id=&quot;20307&quot; value=&quot;270&quot;/&gt;&lt;/object&gt;&lt;object type=&quot;3&quot; unique_id=&quot;10719&quot;&gt;&lt;property id=&quot;20148&quot; value=&quot;5&quot;/&gt;&lt;property id=&quot;20300&quot; value=&quot;Slide 12 - &amp;quot;HARDWARE&amp;quot;&quot;/&gt;&lt;property id=&quot;20307&quot; value=&quot;271&quot;/&gt;&lt;/object&gt;&lt;object type=&quot;3&quot; unique_id=&quot;10720&quot;&gt;&lt;property id=&quot;20148&quot; value=&quot;5&quot;/&gt;&lt;property id=&quot;20300&quot; value=&quot;Slide 13 - &amp;quot;SOFTWARE&amp;quot;&quot;/&gt;&lt;property id=&quot;20307&quot; value=&quot;272&quot;/&gt;&lt;/object&gt;&lt;object type=&quot;3&quot; unique_id=&quot;10721&quot;&gt;&lt;property id=&quot;20148&quot; value=&quot;5&quot;/&gt;&lt;property id=&quot;20300&quot; value=&quot;Slide 15 - &amp;quot;WEARWARE:&amp;quot;&quot;/&gt;&lt;property id=&quot;20307&quot; value=&quot;273&quot;/&gt;&lt;/object&gt;&lt;object type=&quot;3&quot; unique_id=&quot;10722&quot;&gt;&lt;property id=&quot;20148&quot; value=&quot;5&quot;/&gt;&lt;property id=&quot;20300&quot; value=&quot;Slide 14 - &amp;quot;SHAREWARE&amp;quot;&quot;/&gt;&lt;property id=&quot;20307&quot; value=&quot;274&quot;/&gt;&lt;/object&gt;&lt;object type=&quot;3&quot; unique_id=&quot;10723&quot;&gt;&lt;property id=&quot;20148&quot; value=&quot;5&quot;/&gt;&lt;property id=&quot;20300&quot; value=&quot;Slide 16 - &amp;quot;“Why Is It Always EITHER /OR With You?”&amp;quot;&quot;/&gt;&lt;property id=&quot;20307&quot; value=&quot;275&quot;/&gt;&lt;/object&gt;&lt;object type=&quot;3&quot; unique_id=&quot;10724&quot;&gt;&lt;property id=&quot;20148&quot; value=&quot;5&quot;/&gt;&lt;property id=&quot;20300&quot; value=&quot;Slide 17&quot;/&gt;&lt;property id=&quot;20307&quot; value=&quot;277&quot;/&gt;&lt;/object&gt;&lt;object type=&quot;3&quot; unique_id=&quot;10725&quot;&gt;&lt;property id=&quot;20148&quot; value=&quot;5&quot;/&gt;&lt;property id=&quot;20300&quot; value=&quot;Slide 18&quot;/&gt;&lt;property id=&quot;20307&quot; value=&quot;278&quot;/&gt;&lt;/object&gt;&lt;object type=&quot;3&quot; unique_id=&quot;10726&quot;&gt;&lt;property id=&quot;20148&quot; value=&quot;5&quot;/&gt;&lt;property id=&quot;20300&quot; value=&quot;Slide 19&quot;/&gt;&lt;property id=&quot;20307&quot; value=&quot;279&quot;/&gt;&lt;/object&gt;&lt;object type=&quot;3&quot; unique_id=&quot;10727&quot;&gt;&lt;property id=&quot;20148&quot; value=&quot;5&quot;/&gt;&lt;property id=&quot;20300&quot; value=&quot;Slide 22&quot;/&gt;&lt;property id=&quot;20307&quot; value=&quot;280&quot;/&gt;&lt;/object&gt;&lt;object type=&quot;3&quot; unique_id=&quot;10728&quot;&gt;&lt;property id=&quot;20148&quot; value=&quot;5&quot;/&gt;&lt;property id=&quot;20300&quot; value=&quot;Slide 6 - &amp;quot;UNDERSTANDING THE ALPHABET SOUP&amp;quot;&quot;/&gt;&lt;property id=&quot;20307&quot; value=&quot;281&quot;/&gt;&lt;/object&gt;&lt;object type=&quot;3&quot; unique_id=&quot;10729&quot;&gt;&lt;property id=&quot;20148&quot; value=&quot;5&quot;/&gt;&lt;property id=&quot;20300&quot; value=&quot;Slide 7 - &amp;quot;WORDS &amp;amp; PHRASES YOU’LL NEED TO KNOW&amp;quot;&quot;/&gt;&lt;property id=&quot;20307&quot; value=&quot;282&quot;/&gt;&lt;/object&gt;&lt;object type=&quot;3&quot; unique_id=&quot;10730&quot;&gt;&lt;property id=&quot;20148&quot; value=&quot;5&quot;/&gt;&lt;property id=&quot;20300&quot; value=&quot;Slide 8 - &amp;quot;WORDS &amp;amp; PHRASES YOU MIGHT WANT TO LEARN&amp;quot;&quot;/&gt;&lt;property id=&quot;20307&quot; value=&quot;284&quot;/&gt;&lt;/object&gt;&lt;object type=&quot;3&quot; unique_id=&quot;10731&quot;&gt;&lt;property id=&quot;20148&quot; value=&quot;5&quot;/&gt;&lt;property id=&quot;20300&quot; value=&quot;Slide 9 - &amp;quot;Terms I’m Pret-ty Sure They Only Use To Annoy Us&amp;quot;&quot;/&gt;&lt;property id=&quot;20307&quot; value=&quot;285&quot;/&gt;&lt;/object&gt;&lt;object type=&quot;3&quot; unique_id=&quot;10732&quot;&gt;&lt;property id=&quot;20148&quot; value=&quot;5&quot;/&gt;&lt;property id=&quot;20300&quot; value=&quot;Slide 10 - &amp;quot;Words &amp;amp; Phrases You Can Use Right Back At 'Em&amp;quot;&quot;/&gt;&lt;property id=&quot;20307&quot; value=&quot;286&quot;/&gt;&lt;/object&gt;&lt;object type=&quot;3&quot; unique_id=&quot;10734&quot;&gt;&lt;property id=&quot;20148&quot; value=&quot;5&quot;/&gt;&lt;property id=&quot;20300&quot; value=&quot;Slide 24 - &amp;quot;The Web Is Dead: Long Live the Internet&amp;quot;&quot;/&gt;&lt;property id=&quot;20307&quot; value=&quot;288&quot;/&gt;&lt;/object&gt;&lt;object type=&quot;3&quot; unique_id=&quot;10735&quot;&gt;&lt;property id=&quot;20148&quot; value=&quot;5&quot;/&gt;&lt;property id=&quot;20300&quot; value=&quot;Slide 34 - &amp;quot;is a wide-open frontier &amp;quot;&quot;/&gt;&lt;property id=&quot;20307&quot; value=&quot;289&quot;/&gt;&lt;/object&gt;&lt;object type=&quot;3&quot; unique_id=&quot;10737&quot;&gt;&lt;property id=&quot;20148&quot; value=&quot;5&quot;/&gt;&lt;property id=&quot;20300&quot; value=&quot;Slide 40 - &amp;quot;Using Shortcuts To remember the Good Times&amp;quot;&quot;/&gt;&lt;property id=&quot;20307&quot; value=&quot;291&quot;/&gt;&lt;/object&gt;&lt;object type=&quot;3&quot; unique_id=&quot;10742&quot;&gt;&lt;property id=&quot;20148&quot; value=&quot;5&quot;/&gt;&lt;property id=&quot;20300&quot; value=&quot;Slide 41 - &amp;quot;Q: If I Build It, Will They Come?  &amp;quot;&quot;/&gt;&lt;property id=&quot;20307&quot; value=&quot;296&quot;/&gt;&lt;/object&gt;&lt;object type=&quot;3&quot; unique_id=&quot;10743&quot;&gt;&lt;property id=&quot;20148&quot; value=&quot;5&quot;/&gt;&lt;property id=&quot;20300&quot; value=&quot;Slide 42 - &amp;quot;THE DOWNSIDE:&amp;quot;&quot;/&gt;&lt;property id=&quot;20307&quot; value=&quot;297&quot;/&gt;&lt;/object&gt;&lt;object type=&quot;3&quot; unique_id=&quot;10744&quot;&gt;&lt;property id=&quot;20148&quot; value=&quot;5&quot;/&gt;&lt;property id=&quot;20300&quot; value=&quot;Slide 36 - &amp;quot;A Few Facts About Traffic On The Information Super Highway&amp;quot;&quot;/&gt;&lt;property id=&quot;20307&quot; value=&quot;298&quot;/&gt;&lt;/object&gt;&lt;object type=&quot;3&quot; unique_id=&quot;10745&quot;&gt;&lt;property id=&quot;20148&quot; value=&quot;5&quot;/&gt;&lt;property id=&quot;20300&quot; value=&quot;Slide 43 - &amp;quot;It May Not Be Jedi Mind Tricks -  But You CAN Use The Force&amp;quot;&quot;/&gt;&lt;property id=&quot;20307&quot; value=&quot;299&quot;/&gt;&lt;/object&gt;&lt;object type=&quot;3&quot; unique_id=&quot;10746&quot;&gt;&lt;property id=&quot;20148&quot; value=&quot;5&quot;/&gt;&lt;property id=&quot;20300&quot; value=&quot;Slide 44 - &amp;quot;Put The Wardens Of The Web To Work-- FOR YOU&amp;quot;&quot;/&gt;&lt;property id=&quot;20307&quot; value=&quot;300&quot;/&gt;&lt;/object&gt;&lt;object type=&quot;3&quot; unique_id=&quot;10747&quot;&gt;&lt;property id=&quot;20148&quot; value=&quot;5&quot;/&gt;&lt;property id=&quot;20300&quot; value=&quot;Slide 45 - &amp;quot;In Cyber-Space, You Even Get To Choose Your Neighbors!&amp;quot;&quot;/&gt;&lt;property id=&quot;20307&quot; value=&quot;301&quot;/&gt;&lt;/object&gt;&lt;object type=&quot;3&quot; unique_id=&quot;10748&quot;&gt;&lt;property id=&quot;20148&quot; value=&quot;5&quot;/&gt;&lt;property id=&quot;20300&quot; value=&quot;Slide 46 - &amp;quot;REACH OUT &amp;amp; TOUCH EVERYONE&amp;quot;&quot;/&gt;&lt;property id=&quot;20307&quot; value=&quot;302&quot;/&gt;&lt;/object&gt;&lt;object type=&quot;3&quot; unique_id=&quot;10749&quot;&gt;&lt;property id=&quot;20148&quot; value=&quot;5&quot;/&gt;&lt;property id=&quot;20300&quot; value=&quot;Slide 48 - &amp;quot;Email, Texting, Instant Messaging &amp;amp; Chat&amp;quot;&quot;/&gt;&lt;property id=&quot;20307&quot; value=&quot;303&quot;/&gt;&lt;/object&gt;&lt;object type=&quot;3&quot; unique_id=&quot;10750&quot;&gt;&lt;property id=&quot;20148&quot; value=&quot;5&quot;/&gt;&lt;property id=&quot;20300&quot; value=&quot;Slide 49 - &amp;quot;MULTI-MEDIA: When Clients Want More Than Just A Picture&amp;quot;&quot;/&gt;&lt;property id=&quot;20307&quot; value=&quot;304&quot;/&gt;&lt;/object&gt;&lt;object type=&quot;3&quot; unique_id=&quot;10751&quot;&gt;&lt;property id=&quot;20148&quot; value=&quot;5&quot;/&gt;&lt;property id=&quot;20300&quot; value=&quot;Slide 52 - &amp;quot;Long After The Kids Have Kids Of Their Own…&amp;quot;&quot;/&gt;&lt;property id=&quot;20307&quot; value=&quot;305&quot;/&gt;&lt;/object&gt;&lt;object type=&quot;3&quot; unique_id=&quot;10752&quot;&gt;&lt;property id=&quot;20148&quot; value=&quot;5&quot;/&gt;&lt;property id=&quot;20300&quot; value=&quot;Slide 53 - &amp;quot;If They're YOUR Clients, KEEP IN TOUCH:&amp;quot;&quot;/&gt;&lt;property id=&quot;20307&quot; value=&quot;306&quot;/&gt;&lt;/object&gt;&lt;object type=&quot;3&quot; unique_id=&quot;10753&quot;&gt;&lt;property id=&quot;20148&quot; value=&quot;5&quot;/&gt;&lt;property id=&quot;20300&quot; value=&quot;Slide 54 - &amp;quot;FINALLY, DON'T WORRY:&amp;quot;&quot;/&gt;&lt;property id=&quot;20307&quot; value=&quot;307&quot;/&gt;&lt;/object&gt;&lt;object type=&quot;3&quot; unique_id=&quot;10754&quot;&gt;&lt;property id=&quot;20148&quot; value=&quot;5&quot;/&gt;&lt;property id=&quot;20300&quot; value=&quot;Slide 56 - &amp;quot;First, FIND THE HELP BUTTON:&amp;quot;&quot;/&gt;&lt;property id=&quot;20307&quot; value=&quot;308&quot;/&gt;&lt;/object&gt;&lt;object type=&quot;3&quot; unique_id=&quot;10755&quot;&gt;&lt;property id=&quot;20148&quot; value=&quot;5&quot;/&gt;&lt;property id=&quot;20300&quot; value=&quot;Slide 57 - &amp;quot;Next, LET &amp;quot;THEM&amp;quot; DO THE WORK:&amp;quot;&quot;/&gt;&lt;property id=&quot;20307&quot; value=&quot;309&quot;/&gt;&lt;/object&gt;&lt;object type=&quot;3&quot; unique_id=&quot;10756&quot;&gt;&lt;property id=&quot;20148&quot; value=&quot;5&quot;/&gt;&lt;property id=&quot;20300&quot; value=&quot;Slide 58 - &amp;quot;&amp;quot;USED ADVICE&amp;quot; It Can Save You Just As Much As Used Equipment &amp;quot;&quot;/&gt;&lt;property id=&quot;20307&quot; value=&quot;310&quot;/&gt;&lt;/object&gt;&lt;object type=&quot;3&quot; unique_id=&quot;11038&quot;&gt;&lt;property id=&quot;20148&quot; value=&quot;5&quot;/&gt;&lt;property id=&quot;20300&quot; value=&quot;Slide 47 - &amp;quot;Reach out &amp;amp; &amp;#x0D;&amp;#x0A;touch EVERYONE&amp;quot;&quot;/&gt;&lt;property id=&quot;20307&quot; value=&quot;312&quot;/&gt;&lt;/object&gt;&lt;object type=&quot;3&quot; unique_id=&quot;11039&quot;&gt;&lt;property id=&quot;20148&quot; value=&quot;5&quot;/&gt;&lt;property id=&quot;20300&quot; value=&quot;Slide 59 - &amp;quot;For More &amp;#x0D;&amp;#x0A;Information:&amp;quot;&quot;/&gt;&lt;property id=&quot;20307&quot; value=&quot;313&quot;/&gt;&lt;/object&gt;&lt;object type=&quot;3&quot; unique_id=&quot;11040&quot;&gt;&lt;property id=&quot;20148&quot; value=&quot;5&quot;/&gt;&lt;property id=&quot;20300&quot; value=&quot;Slide 60 - &amp;quot;OK, Santa: &amp;#x0D;&amp;#x0A;Time To Hit The&amp;#x0D;&amp;#x0A;&amp;quot;&quot;/&gt;&lt;property id=&quot;20307&quot; value=&quot;314&quot;/&gt;&lt;/object&gt;&lt;object type=&quot;3&quot; unique_id=&quot;11997&quot;&gt;&lt;property id=&quot;20148&quot; value=&quot;5&quot;/&gt;&lt;property id=&quot;20300&quot; value=&quot;Slide 23 - &amp;quot;You, a wandering minstrel be&amp;quot;&quot;/&gt;&lt;property id=&quot;20307&quot; value=&quot;318&quot;/&gt;&lt;/object&gt;&lt;object type=&quot;3&quot; unique_id=&quot;11998&quot;&gt;&lt;property id=&quot;20148&quot; value=&quot;5&quot;/&gt;&lt;property id=&quot;20300&quot; value=&quot;Slide 50 - &amp;quot;Vi deo&amp;quot;&quot;/&gt;&lt;property id=&quot;20307&quot; value=&quot;317&quot;/&gt;&lt;/object&gt;&lt;object type=&quot;3&quot; unique_id=&quot;11999&quot;&gt;&lt;property id=&quot;20148&quot; value=&quot;5&quot;/&gt;&lt;property id=&quot;20300&quot; value=&quot;Slide 51&quot;/&gt;&lt;property id=&quot;20307&quot; value=&quot;316&quot;/&gt;&lt;/object&gt;&lt;object type=&quot;3&quot; unique_id=&quot;12000&quot;&gt;&lt;property id=&quot;20148&quot; value=&quot;5&quot;/&gt;&lt;property id=&quot;20300&quot; value=&quot;Slide 55 - &amp;quot;Let’s Get You&amp;#x0D;&amp;#x0A;On Your Way &amp;quot;&quot;/&gt;&lt;property id=&quot;20307&quot; value=&quot;319&quot;/&gt;&lt;/object&gt;&lt;object type=&quot;3&quot; unique_id=&quot;13211&quot;&gt;&lt;property id=&quot;20148&quot; value=&quot;5&quot;/&gt;&lt;property id=&quot;20300&quot; value=&quot;Slide 62 - &amp;quot;&amp;quot;I went to the gf's work last week, they had no antivirus. 279 viruses. The best part was they showed me their bac&quot;/&gt;&lt;property id=&quot;20307&quot; value=&quot;320&quot;/&gt;&lt;/object&gt;&lt;object type=&quot;3&quot; unique_id=&quot;13490&quot;&gt;&lt;property id=&quot;20148&quot; value=&quot;5&quot;/&gt;&lt;property id=&quot;20300&quot; value=&quot;Slide 31 - &amp;quot;Connecting your pc to the net&amp;quot;&quot;/&gt;&lt;property id=&quot;20307&quot; value=&quot;321&quot;/&gt;&lt;/object&gt;&lt;object type=&quot;3&quot; unique_id=&quot;13547&quot;&gt;&lt;property id=&quot;20148&quot; value=&quot;5&quot;/&gt;&lt;property id=&quot;20300&quot; value=&quot;Slide 32 - &amp;quot;Connecting devices to your pc&amp;quot;&quot;/&gt;&lt;property id=&quot;20307&quot; value=&quot;322&quot;/&gt;&lt;/object&gt;&lt;object type=&quot;3&quot; unique_id=&quot;14403&quot;&gt;&lt;property id=&quot;20148&quot; value=&quot;5&quot;/&gt;&lt;property id=&quot;20300&quot; value=&quot;Slide 29&quot;/&gt;&lt;property id=&quot;20307&quot; value=&quot;324&quot;/&gt;&lt;/object&gt;&lt;object type=&quot;3&quot; unique_id=&quot;14404&quot;&gt;&lt;property id=&quot;20148&quot; value=&quot;5&quot;/&gt;&lt;property id=&quot;20300&quot; value=&quot;Slide 30 - &amp;quot;my phone is becoming my biggest hang-up&amp;quot;&quot;/&gt;&lt;property id=&quot;20307&quot; value=&quot;323&quot;/&gt;&lt;/object&gt;&lt;object type=&quot;3&quot; unique_id=&quot;14641&quot;&gt;&lt;property id=&quot;20148&quot; value=&quot;5&quot;/&gt;&lt;property id=&quot;20300&quot; value=&quot;Slide 20 - &amp;quot;VINTAGE: could YOU tell the diff?&amp;quot;&quot;/&gt;&lt;property id=&quot;20307&quot; value=&quot;325&quot;/&gt;&lt;/object&gt;&lt;object type=&quot;3&quot; unique_id=&quot;14822&quot;&gt;&lt;property id=&quot;20148&quot; value=&quot;5&quot;/&gt;&lt;property id=&quot;20300&quot; value=&quot;Slide 21 - &amp;quot;BARGAIN HUNTERS ON SAFARI&amp;quot;&quot;/&gt;&lt;property id=&quot;20307&quot; value=&quot;326&quot;/&gt;&lt;/object&gt;&lt;object type=&quot;3&quot; unique_id=&quot;15937&quot;&gt;&lt;property id=&quot;20148&quot; value=&quot;5&quot;/&gt;&lt;property id=&quot;20300&quot; value=&quot;Slide 25 - &amp;quot;From web to net to matrix&amp;quot;&quot;/&gt;&lt;property id=&quot;20307&quot; value=&quot;327&quot;/&gt;&lt;/object&gt;&lt;object type=&quot;3&quot; unique_id=&quot;15938&quot;&gt;&lt;property id=&quot;20148&quot; value=&quot;5&quot;/&gt;&lt;property id=&quot;20300&quot; value=&quot;Slide 26&quot;/&gt;&lt;property id=&quot;20307&quot; value=&quot;328&quot;/&gt;&lt;/object&gt;&lt;object type=&quot;3&quot; unique_id=&quot;15939&quot;&gt;&lt;property id=&quot;20148&quot; value=&quot;5&quot;/&gt;&lt;property id=&quot;20300&quot; value=&quot;Slide 27&quot;/&gt;&lt;property id=&quot;20307&quot; value=&quot;329&quot;/&gt;&lt;/object&gt;&lt;object type=&quot;3&quot; unique_id=&quot;15940&quot;&gt;&lt;property id=&quot;20148&quot; value=&quot;5&quot;/&gt;&lt;property id=&quot;20300&quot; value=&quot;Slide 28&quot;/&gt;&lt;property id=&quot;20307&quot; value=&quot;330&quot;/&gt;&lt;/object&gt;&lt;object type=&quot;3&quot; unique_id=&quot;15941&quot;&gt;&lt;property id=&quot;20148&quot; value=&quot;5&quot;/&gt;&lt;property id=&quot;20300&quot; value=&quot;Slide 35 - &amp;quot;Whoaaa!!! &amp;#x0D;&amp;#x0A; ho! Ho! ho-ld on a second,&amp;#x0D;&amp;#x0A;e. z. wider&amp;quot;&quot;/&gt;&lt;property id=&quot;20307&quot; value=&quot;334&quot;/&gt;&lt;/object&gt;&lt;object type=&quot;3&quot; unique_id=&quot;15942&quot;&gt;&lt;property id=&quot;20148&quot; value=&quot;5&quot;/&gt;&lt;property id=&quot;20300&quot; value=&quot;Slide 37&quot;/&gt;&lt;property id=&quot;20307&quot; value=&quot;331&quot;/&gt;&lt;/object&gt;&lt;object type=&quot;3&quot; unique_id=&quot;15943&quot;&gt;&lt;property id=&quot;20148&quot; value=&quot;5&quot;/&gt;&lt;property id=&quot;20300&quot; value=&quot;Slide 38&quot;/&gt;&lt;property id=&quot;20307&quot; value=&quot;332&quot;/&gt;&lt;/object&gt;&lt;object type=&quot;3&quot; unique_id=&quot;15944&quot;&gt;&lt;property id=&quot;20148&quot; value=&quot;5&quot;/&gt;&lt;property id=&quot;20300&quot; value=&quot;Slide 39&quot;/&gt;&lt;property id=&quot;20307&quot; value=&quot;333&quot;/&gt;&lt;/object&gt;&lt;object type=&quot;3&quot; unique_id=&quot;16518&quot;&gt;&lt;property id=&quot;20148&quot; value=&quot;5&quot;/&gt;&lt;property id=&quot;20300&quot; value=&quot;Slide 33&quot;/&gt;&lt;property id=&quot;20307&quot; value=&quot;335&quot;/&gt;&lt;/object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04E4FC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7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41F945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pulent">
  <a:themeElements>
    <a:clrScheme name="Custom 1">
      <a:dk1>
        <a:sysClr val="windowText" lastClr="000000"/>
      </a:dk1>
      <a:lt1>
        <a:sysClr val="window" lastClr="FFFFFF"/>
      </a:lt1>
      <a:dk2>
        <a:srgbClr val="FF0000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8784</TotalTime>
  <Words>4863</Words>
  <Application>Microsoft Office PowerPoint</Application>
  <PresentationFormat>On-screen Show (4:3)</PresentationFormat>
  <Paragraphs>622</Paragraphs>
  <Slides>44</Slides>
  <Notes>43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Training</vt:lpstr>
      <vt:lpstr>Opulent</vt:lpstr>
      <vt:lpstr>Slide 1</vt:lpstr>
      <vt:lpstr>AGELESS, but not CHANGELESS</vt:lpstr>
      <vt:lpstr>Okay,  POP QUIZ!</vt:lpstr>
      <vt:lpstr>Okay,  POP QUIZ!</vt:lpstr>
      <vt:lpstr>February 15, 1958</vt:lpstr>
      <vt:lpstr>July 29, 1958</vt:lpstr>
      <vt:lpstr>August 20, 1958</vt:lpstr>
      <vt:lpstr>September 12, 1958</vt:lpstr>
      <vt:lpstr>Jan 3 &amp; Aug 21, 1959</vt:lpstr>
      <vt:lpstr>A Brief History Of The Internet</vt:lpstr>
      <vt:lpstr>The Modern Santa’s MUST-HAVE Accessory</vt:lpstr>
      <vt:lpstr>COMPUTERS ARE A WARE!</vt:lpstr>
      <vt:lpstr>HARDWARE</vt:lpstr>
      <vt:lpstr>SOFTWARE</vt:lpstr>
      <vt:lpstr>SHAREWARE</vt:lpstr>
      <vt:lpstr>WEARWARE:</vt:lpstr>
      <vt:lpstr>Minority Report 3D Interfacing</vt:lpstr>
      <vt:lpstr>Minority Report Ads—TODAY!</vt:lpstr>
      <vt:lpstr>Slide 19</vt:lpstr>
      <vt:lpstr>Slide 20</vt:lpstr>
      <vt:lpstr>my phone is becoming my biggest hang-up</vt:lpstr>
      <vt:lpstr>Slide 22</vt:lpstr>
      <vt:lpstr>VINTAGE: could YOU tell the diff?</vt:lpstr>
      <vt:lpstr>Slide 24</vt:lpstr>
      <vt:lpstr>Slide 25</vt:lpstr>
      <vt:lpstr>Web Browser Usage Stats: 2010</vt:lpstr>
      <vt:lpstr>Web Browser Usage Stats: 2011</vt:lpstr>
      <vt:lpstr>Web Browser Usage Stats: 2012</vt:lpstr>
      <vt:lpstr>how the internet works</vt:lpstr>
      <vt:lpstr>navigating cyber-space:</vt:lpstr>
      <vt:lpstr>getting yourself on the web</vt:lpstr>
      <vt:lpstr>creating your website</vt:lpstr>
      <vt:lpstr>is a wide-open frontier </vt:lpstr>
      <vt:lpstr>Whoaaa!!!   ho! Ho! ho-ld on a second, e. z. wider</vt:lpstr>
      <vt:lpstr> Just A Few Internet Statistics</vt:lpstr>
      <vt:lpstr>Slide 36</vt:lpstr>
      <vt:lpstr>Slide 37</vt:lpstr>
      <vt:lpstr>Four million “likes”!</vt:lpstr>
      <vt:lpstr>One billion hits!</vt:lpstr>
      <vt:lpstr>One billion hits!</vt:lpstr>
      <vt:lpstr>Crawl Before You Surf</vt:lpstr>
      <vt:lpstr>For More  Information:</vt:lpstr>
      <vt:lpstr>DISCUSSION PERIOD</vt:lpstr>
      <vt:lpstr>Connecting devices to your pc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805</cp:revision>
  <cp:lastPrinted>1601-01-01T00:00:00Z</cp:lastPrinted>
  <dcterms:created xsi:type="dcterms:W3CDTF">1601-01-01T00:00:00Z</dcterms:created>
  <dcterms:modified xsi:type="dcterms:W3CDTF">2013-01-25T19:09:00Z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