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  <p:sldMasterId id="2147483733" r:id="rId3"/>
    <p:sldMasterId id="2147483734" r:id="rId4"/>
    <p:sldMasterId id="2147483735" r:id="rId5"/>
    <p:sldMasterId id="2147483736" r:id="rId6"/>
    <p:sldMasterId id="2147483737" r:id="rId7"/>
    <p:sldMasterId id="2147483738" r:id="rId8"/>
  </p:sldMasterIdLst>
  <p:notesMasterIdLst>
    <p:notesMasterId r:id="rId38"/>
  </p:notesMasterIdLst>
  <p:sldIdLst>
    <p:sldId id="259" r:id="rId9"/>
    <p:sldId id="257" r:id="rId10"/>
    <p:sldId id="258" r:id="rId11"/>
    <p:sldId id="260" r:id="rId12"/>
    <p:sldId id="261" r:id="rId13"/>
    <p:sldId id="262" r:id="rId14"/>
    <p:sldId id="263" r:id="rId15"/>
    <p:sldId id="269" r:id="rId16"/>
    <p:sldId id="267" r:id="rId17"/>
    <p:sldId id="264" r:id="rId18"/>
    <p:sldId id="265" r:id="rId19"/>
    <p:sldId id="266" r:id="rId20"/>
    <p:sldId id="268" r:id="rId21"/>
    <p:sldId id="270" r:id="rId22"/>
    <p:sldId id="271" r:id="rId23"/>
    <p:sldId id="272" r:id="rId24"/>
    <p:sldId id="273" r:id="rId25"/>
    <p:sldId id="275" r:id="rId26"/>
    <p:sldId id="276" r:id="rId27"/>
    <p:sldId id="274" r:id="rId28"/>
    <p:sldId id="277" r:id="rId29"/>
    <p:sldId id="278" r:id="rId30"/>
    <p:sldId id="280" r:id="rId31"/>
    <p:sldId id="279" r:id="rId32"/>
    <p:sldId id="281" r:id="rId33"/>
    <p:sldId id="282" r:id="rId34"/>
    <p:sldId id="283" r:id="rId35"/>
    <p:sldId id="286" r:id="rId36"/>
    <p:sldId id="287" r:id="rId37"/>
  </p:sldIdLst>
  <p:sldSz cx="9144000" cy="6858000" type="screen4x3"/>
  <p:notesSz cx="6858000" cy="9144000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00FFFF"/>
    <a:srgbClr val="FFCCFF"/>
    <a:srgbClr val="66FFFF"/>
    <a:srgbClr val="CC0000"/>
    <a:srgbClr val="0000FF"/>
    <a:srgbClr val="0000CC"/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>
      <p:cViewPr varScale="1">
        <p:scale>
          <a:sx n="111" d="100"/>
          <a:sy n="111" d="100"/>
        </p:scale>
        <p:origin x="-1614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6B4DAD-AF9D-4CC0-B3CC-255157CBFF8C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3F22C467-7B89-4ACD-BFB4-5581FD6B0D02}">
      <dgm:prSet phldrT="[Text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ts val="2000"/>
            </a:lnSpc>
            <a:spcBef>
              <a:spcPts val="0"/>
            </a:spcBef>
            <a:spcAft>
              <a:spcPts val="1200"/>
            </a:spcAft>
            <a:buClrTx/>
            <a:buSzTx/>
            <a:buFontTx/>
            <a:buNone/>
            <a:tabLst/>
            <a:defRPr/>
          </a:pPr>
          <a:endParaRPr lang="en-US" sz="1200" b="1" cap="none" spc="50" dirty="0" smtClean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  <a:p>
          <a:pPr marL="0" marR="0" indent="0" defTabSz="914400" eaLnBrk="1" fontAlgn="auto" latinLnBrk="0" hangingPunct="1">
            <a:lnSpc>
              <a:spcPts val="2000"/>
            </a:lnSpc>
            <a:spcBef>
              <a:spcPts val="0"/>
            </a:spcBef>
            <a:spcAft>
              <a:spcPts val="1200"/>
            </a:spcAft>
            <a:buClrTx/>
            <a:buSzTx/>
            <a:buFontTx/>
            <a:buNone/>
            <a:tabLst/>
            <a:defRPr/>
          </a:pPr>
          <a:endParaRPr lang="en-US" sz="1200" b="1" cap="none" spc="50" dirty="0" smtClean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  <a:p>
          <a:pPr eaLnBrk="1" latinLnBrk="0"/>
          <a:r>
            <a:rPr lang="en-US" sz="1800" dirty="0" smtClean="0">
              <a:ln>
                <a:solidFill>
                  <a:schemeClr val="bg2"/>
                </a:solidFill>
              </a:ln>
              <a:solidFill>
                <a:srgbClr val="FFC000"/>
              </a:solidFill>
            </a:rPr>
            <a:t>(fee based)</a:t>
          </a:r>
        </a:p>
        <a:p>
          <a:r>
            <a:rPr lang="en-US" sz="3200" dirty="0" err="1" smtClean="0">
              <a:ln w="19050">
                <a:solidFill>
                  <a:schemeClr val="tx1"/>
                </a:solidFill>
              </a:ln>
              <a:solidFill>
                <a:srgbClr val="FFC000"/>
              </a:solidFill>
            </a:rPr>
            <a:t>IOSyberStore</a:t>
          </a:r>
          <a:endParaRPr lang="en-US" sz="3100" b="1" cap="none" spc="50" dirty="0" smtClean="0">
            <a:ln w="19050">
              <a:solidFill>
                <a:schemeClr val="tx1"/>
              </a:solidFill>
            </a:ln>
            <a:solidFill>
              <a:srgbClr val="FFC000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8460E08F-B96F-4D3D-A4E1-ECAB19552284}" type="parTrans" cxnId="{2402A79E-8025-4BE1-8A8D-35254B497A01}">
      <dgm:prSet/>
      <dgm:spPr/>
      <dgm:t>
        <a:bodyPr/>
        <a:lstStyle/>
        <a:p>
          <a:endParaRPr lang="en-US"/>
        </a:p>
      </dgm:t>
    </dgm:pt>
    <dgm:pt modelId="{FF1B0E12-939C-4685-93FA-0CBCF022CE23}" type="sibTrans" cxnId="{2402A79E-8025-4BE1-8A8D-35254B497A01}">
      <dgm:prSet/>
      <dgm:spPr/>
      <dgm:t>
        <a:bodyPr/>
        <a:lstStyle/>
        <a:p>
          <a:endParaRPr lang="en-US"/>
        </a:p>
      </dgm:t>
    </dgm:pt>
    <dgm:pt modelId="{91054758-E4D0-4C0D-8E40-9E9B7586A464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 anchor="t"/>
        <a:lstStyle/>
        <a:p>
          <a:pPr>
            <a:lnSpc>
              <a:spcPts val="2200"/>
            </a:lnSpc>
            <a:spcAft>
              <a:spcPts val="0"/>
            </a:spcAft>
          </a:pPr>
          <a:endParaRPr lang="en-US" sz="3600" dirty="0" smtClean="0">
            <a:ln>
              <a:solidFill>
                <a:schemeClr val="bg2"/>
              </a:solidFill>
            </a:ln>
            <a:solidFill>
              <a:srgbClr val="C00000"/>
            </a:solidFill>
          </a:endParaRPr>
        </a:p>
        <a:p>
          <a:pPr>
            <a:lnSpc>
              <a:spcPts val="2200"/>
            </a:lnSpc>
            <a:spcAft>
              <a:spcPts val="0"/>
            </a:spcAft>
          </a:pPr>
          <a:r>
            <a:rPr lang="en-US" sz="3600" dirty="0" smtClean="0">
              <a:ln>
                <a:solidFill>
                  <a:schemeClr val="tx1"/>
                </a:solidFill>
              </a:ln>
              <a:solidFill>
                <a:srgbClr val="0000FF"/>
              </a:solidFill>
            </a:rPr>
            <a:t>WINTER-Net</a:t>
          </a:r>
          <a:endParaRPr lang="en-US" sz="1800" dirty="0" smtClean="0">
            <a:ln>
              <a:solidFill>
                <a:schemeClr val="tx1"/>
              </a:solidFill>
            </a:ln>
            <a:solidFill>
              <a:srgbClr val="0000FF"/>
            </a:solidFill>
          </a:endParaRPr>
        </a:p>
      </dgm:t>
    </dgm:pt>
    <dgm:pt modelId="{E0EAC71D-1EB2-44BD-AA23-2D60694034A6}" type="parTrans" cxnId="{E2D3ECC4-F37B-451F-8C1B-BBB87AA5C155}">
      <dgm:prSet/>
      <dgm:spPr/>
      <dgm:t>
        <a:bodyPr/>
        <a:lstStyle/>
        <a:p>
          <a:endParaRPr lang="en-US"/>
        </a:p>
      </dgm:t>
    </dgm:pt>
    <dgm:pt modelId="{FC377DEE-2D28-4E1F-8908-0853BE9459E4}" type="sibTrans" cxnId="{E2D3ECC4-F37B-451F-8C1B-BBB87AA5C155}">
      <dgm:prSet/>
      <dgm:spPr/>
      <dgm:t>
        <a:bodyPr/>
        <a:lstStyle/>
        <a:p>
          <a:endParaRPr lang="en-US"/>
        </a:p>
      </dgm:t>
    </dgm:pt>
    <dgm:pt modelId="{DBCB9CD0-347C-4D9F-A888-FE57480E76F9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 anchor="b"/>
        <a:lstStyle/>
        <a:p>
          <a:pPr>
            <a:lnSpc>
              <a:spcPts val="2000"/>
            </a:lnSpc>
            <a:spcAft>
              <a:spcPts val="0"/>
            </a:spcAft>
          </a:pPr>
          <a:endParaRPr lang="en-US" sz="6500" dirty="0" smtClean="0"/>
        </a:p>
      </dgm:t>
    </dgm:pt>
    <dgm:pt modelId="{CB11B325-056D-4001-86D6-3725A0E05371}" type="sibTrans" cxnId="{65184290-D0C0-4BE0-AB7B-480E7BC70825}">
      <dgm:prSet/>
      <dgm:spPr/>
      <dgm:t>
        <a:bodyPr/>
        <a:lstStyle/>
        <a:p>
          <a:endParaRPr lang="en-US"/>
        </a:p>
      </dgm:t>
    </dgm:pt>
    <dgm:pt modelId="{4136A1D1-E22A-472C-8CAE-51F539994F74}" type="parTrans" cxnId="{65184290-D0C0-4BE0-AB7B-480E7BC70825}">
      <dgm:prSet/>
      <dgm:spPr/>
      <dgm:t>
        <a:bodyPr/>
        <a:lstStyle/>
        <a:p>
          <a:endParaRPr lang="en-US"/>
        </a:p>
      </dgm:t>
    </dgm:pt>
    <dgm:pt modelId="{5914DF94-9CA5-4DF1-8DF6-FB5E20B15F2C}" type="pres">
      <dgm:prSet presAssocID="{E26B4DAD-AF9D-4CC0-B3CC-255157CBFF8C}" presName="Name0" presStyleCnt="0">
        <dgm:presLayoutVars>
          <dgm:dir/>
          <dgm:animLvl val="lvl"/>
          <dgm:resizeHandles val="exact"/>
        </dgm:presLayoutVars>
      </dgm:prSet>
      <dgm:spPr/>
    </dgm:pt>
    <dgm:pt modelId="{5106DE15-46EC-4221-B710-0FF59E0CBD93}" type="pres">
      <dgm:prSet presAssocID="{3F22C467-7B89-4ACD-BFB4-5581FD6B0D02}" presName="Name8" presStyleCnt="0"/>
      <dgm:spPr/>
    </dgm:pt>
    <dgm:pt modelId="{5E61ABA3-42A1-4FA1-9A44-204F9BB09FDE}" type="pres">
      <dgm:prSet presAssocID="{3F22C467-7B89-4ACD-BFB4-5581FD6B0D02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4427BB-84C1-4235-9D79-2E0C380EED5A}" type="pres">
      <dgm:prSet presAssocID="{3F22C467-7B89-4ACD-BFB4-5581FD6B0D0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236B50-C070-48CA-9661-3858F562FB25}" type="pres">
      <dgm:prSet presAssocID="{91054758-E4D0-4C0D-8E40-9E9B7586A464}" presName="Name8" presStyleCnt="0"/>
      <dgm:spPr/>
    </dgm:pt>
    <dgm:pt modelId="{1BA192B0-32DB-466E-8ED1-2FBE1F2A4297}" type="pres">
      <dgm:prSet presAssocID="{91054758-E4D0-4C0D-8E40-9E9B7586A464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EE25D1-C1B9-46C5-A34D-693C158EC91E}" type="pres">
      <dgm:prSet presAssocID="{91054758-E4D0-4C0D-8E40-9E9B7586A46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8ECBB-557C-4A80-9A59-61203B64D503}" type="pres">
      <dgm:prSet presAssocID="{DBCB9CD0-347C-4D9F-A888-FE57480E76F9}" presName="Name8" presStyleCnt="0"/>
      <dgm:spPr/>
    </dgm:pt>
    <dgm:pt modelId="{62132AEE-D6FD-4DE6-90A8-81F671650075}" type="pres">
      <dgm:prSet presAssocID="{DBCB9CD0-347C-4D9F-A888-FE57480E76F9}" presName="level" presStyleLbl="node1" presStyleIdx="2" presStyleCnt="3" custLinFactNeighborY="156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8AC886-FD02-4FA7-85CE-614F81CE6DDF}" type="pres">
      <dgm:prSet presAssocID="{DBCB9CD0-347C-4D9F-A888-FE57480E76F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6B7512-8968-427C-B18A-B9D7CCD67FF0}" type="presOf" srcId="{DBCB9CD0-347C-4D9F-A888-FE57480E76F9}" destId="{62132AEE-D6FD-4DE6-90A8-81F671650075}" srcOrd="0" destOrd="0" presId="urn:microsoft.com/office/officeart/2005/8/layout/pyramid1"/>
    <dgm:cxn modelId="{E2D3ECC4-F37B-451F-8C1B-BBB87AA5C155}" srcId="{E26B4DAD-AF9D-4CC0-B3CC-255157CBFF8C}" destId="{91054758-E4D0-4C0D-8E40-9E9B7586A464}" srcOrd="1" destOrd="0" parTransId="{E0EAC71D-1EB2-44BD-AA23-2D60694034A6}" sibTransId="{FC377DEE-2D28-4E1F-8908-0853BE9459E4}"/>
    <dgm:cxn modelId="{1F4818F3-B6B3-4CD6-A321-527BB4142E54}" type="presOf" srcId="{DBCB9CD0-347C-4D9F-A888-FE57480E76F9}" destId="{8E8AC886-FD02-4FA7-85CE-614F81CE6DDF}" srcOrd="1" destOrd="0" presId="urn:microsoft.com/office/officeart/2005/8/layout/pyramid1"/>
    <dgm:cxn modelId="{94AF3113-C46E-4295-B795-03715E98C8F1}" type="presOf" srcId="{91054758-E4D0-4C0D-8E40-9E9B7586A464}" destId="{80EE25D1-C1B9-46C5-A34D-693C158EC91E}" srcOrd="1" destOrd="0" presId="urn:microsoft.com/office/officeart/2005/8/layout/pyramid1"/>
    <dgm:cxn modelId="{67838E6E-7C41-4E2A-A15B-2774AF51809D}" type="presOf" srcId="{E26B4DAD-AF9D-4CC0-B3CC-255157CBFF8C}" destId="{5914DF94-9CA5-4DF1-8DF6-FB5E20B15F2C}" srcOrd="0" destOrd="0" presId="urn:microsoft.com/office/officeart/2005/8/layout/pyramid1"/>
    <dgm:cxn modelId="{2402A79E-8025-4BE1-8A8D-35254B497A01}" srcId="{E26B4DAD-AF9D-4CC0-B3CC-255157CBFF8C}" destId="{3F22C467-7B89-4ACD-BFB4-5581FD6B0D02}" srcOrd="0" destOrd="0" parTransId="{8460E08F-B96F-4D3D-A4E1-ECAB19552284}" sibTransId="{FF1B0E12-939C-4685-93FA-0CBCF022CE23}"/>
    <dgm:cxn modelId="{E759D4FE-D382-4439-A6C2-D2A4CF99AE46}" type="presOf" srcId="{3F22C467-7B89-4ACD-BFB4-5581FD6B0D02}" destId="{5E61ABA3-42A1-4FA1-9A44-204F9BB09FDE}" srcOrd="0" destOrd="0" presId="urn:microsoft.com/office/officeart/2005/8/layout/pyramid1"/>
    <dgm:cxn modelId="{7A42E56F-25A6-4814-B1F3-8FDFBCA8A68A}" type="presOf" srcId="{3F22C467-7B89-4ACD-BFB4-5581FD6B0D02}" destId="{1F4427BB-84C1-4235-9D79-2E0C380EED5A}" srcOrd="1" destOrd="0" presId="urn:microsoft.com/office/officeart/2005/8/layout/pyramid1"/>
    <dgm:cxn modelId="{65184290-D0C0-4BE0-AB7B-480E7BC70825}" srcId="{E26B4DAD-AF9D-4CC0-B3CC-255157CBFF8C}" destId="{DBCB9CD0-347C-4D9F-A888-FE57480E76F9}" srcOrd="2" destOrd="0" parTransId="{4136A1D1-E22A-472C-8CAE-51F539994F74}" sibTransId="{CB11B325-056D-4001-86D6-3725A0E05371}"/>
    <dgm:cxn modelId="{95C94843-3271-426F-8FA2-115E0F18609E}" type="presOf" srcId="{91054758-E4D0-4C0D-8E40-9E9B7586A464}" destId="{1BA192B0-32DB-466E-8ED1-2FBE1F2A4297}" srcOrd="0" destOrd="0" presId="urn:microsoft.com/office/officeart/2005/8/layout/pyramid1"/>
    <dgm:cxn modelId="{41D690AA-FBC5-4F38-9480-1B94DD328D39}" type="presParOf" srcId="{5914DF94-9CA5-4DF1-8DF6-FB5E20B15F2C}" destId="{5106DE15-46EC-4221-B710-0FF59E0CBD93}" srcOrd="0" destOrd="0" presId="urn:microsoft.com/office/officeart/2005/8/layout/pyramid1"/>
    <dgm:cxn modelId="{AD3695F7-0182-4E22-805F-E00B56D02C6A}" type="presParOf" srcId="{5106DE15-46EC-4221-B710-0FF59E0CBD93}" destId="{5E61ABA3-42A1-4FA1-9A44-204F9BB09FDE}" srcOrd="0" destOrd="0" presId="urn:microsoft.com/office/officeart/2005/8/layout/pyramid1"/>
    <dgm:cxn modelId="{33D29788-12B0-43F4-A1F1-64FF0E6FEAF4}" type="presParOf" srcId="{5106DE15-46EC-4221-B710-0FF59E0CBD93}" destId="{1F4427BB-84C1-4235-9D79-2E0C380EED5A}" srcOrd="1" destOrd="0" presId="urn:microsoft.com/office/officeart/2005/8/layout/pyramid1"/>
    <dgm:cxn modelId="{F42B462D-A7B6-418D-A0F1-5FEA10289D3F}" type="presParOf" srcId="{5914DF94-9CA5-4DF1-8DF6-FB5E20B15F2C}" destId="{93236B50-C070-48CA-9661-3858F562FB25}" srcOrd="1" destOrd="0" presId="urn:microsoft.com/office/officeart/2005/8/layout/pyramid1"/>
    <dgm:cxn modelId="{62148C6E-89FB-4653-ACED-59A4DB35A089}" type="presParOf" srcId="{93236B50-C070-48CA-9661-3858F562FB25}" destId="{1BA192B0-32DB-466E-8ED1-2FBE1F2A4297}" srcOrd="0" destOrd="0" presId="urn:microsoft.com/office/officeart/2005/8/layout/pyramid1"/>
    <dgm:cxn modelId="{ED7F57EC-CF71-4DDA-BABC-379B506AE0F0}" type="presParOf" srcId="{93236B50-C070-48CA-9661-3858F562FB25}" destId="{80EE25D1-C1B9-46C5-A34D-693C158EC91E}" srcOrd="1" destOrd="0" presId="urn:microsoft.com/office/officeart/2005/8/layout/pyramid1"/>
    <dgm:cxn modelId="{01C8B1CA-1BCA-4293-9091-CC5F483C5316}" type="presParOf" srcId="{5914DF94-9CA5-4DF1-8DF6-FB5E20B15F2C}" destId="{B078ECBB-557C-4A80-9A59-61203B64D503}" srcOrd="2" destOrd="0" presId="urn:microsoft.com/office/officeart/2005/8/layout/pyramid1"/>
    <dgm:cxn modelId="{1F506FE8-6F2D-47CD-9D13-F5252A401AED}" type="presParOf" srcId="{B078ECBB-557C-4A80-9A59-61203B64D503}" destId="{62132AEE-D6FD-4DE6-90A8-81F671650075}" srcOrd="0" destOrd="0" presId="urn:microsoft.com/office/officeart/2005/8/layout/pyramid1"/>
    <dgm:cxn modelId="{47BFB744-CA8D-4DB3-BDAE-E572380D43C1}" type="presParOf" srcId="{B078ECBB-557C-4A80-9A59-61203B64D503}" destId="{8E8AC886-FD02-4FA7-85CE-614F81CE6DDF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E61ABA3-42A1-4FA1-9A44-204F9BB09FDE}">
      <dsp:nvSpPr>
        <dsp:cNvPr id="0" name=""/>
        <dsp:cNvSpPr/>
      </dsp:nvSpPr>
      <dsp:spPr>
        <a:xfrm>
          <a:off x="2590800" y="0"/>
          <a:ext cx="2590799" cy="1625599"/>
        </a:xfrm>
        <a:prstGeom prst="trapezoid">
          <a:avLst>
            <a:gd name="adj" fmla="val 79687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ts val="2000"/>
            </a:lnSpc>
            <a:spcBef>
              <a:spcPct val="0"/>
            </a:spcBef>
            <a:spcAft>
              <a:spcPts val="1200"/>
            </a:spcAft>
            <a:buClrTx/>
            <a:buSzTx/>
            <a:buFontTx/>
            <a:buNone/>
            <a:tabLst/>
            <a:defRPr/>
          </a:pPr>
          <a:endParaRPr lang="en-US" sz="1200" b="1" kern="1200" cap="none" spc="50" dirty="0" smtClean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ts val="2000"/>
            </a:lnSpc>
            <a:spcBef>
              <a:spcPct val="0"/>
            </a:spcBef>
            <a:spcAft>
              <a:spcPts val="1200"/>
            </a:spcAft>
            <a:buClrTx/>
            <a:buSzTx/>
            <a:buFontTx/>
            <a:buNone/>
            <a:tabLst/>
            <a:defRPr/>
          </a:pPr>
          <a:endParaRPr lang="en-US" sz="1200" b="1" kern="1200" cap="none" spc="50" dirty="0" smtClean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  <a:p>
          <a:pPr lvl="0" algn="ctr" eaLnBrk="1" latinLnBrk="0">
            <a:spcBef>
              <a:spcPct val="0"/>
            </a:spcBef>
          </a:pPr>
          <a:r>
            <a:rPr lang="en-US" sz="1800" kern="1200" dirty="0" smtClean="0">
              <a:ln>
                <a:solidFill>
                  <a:schemeClr val="bg2"/>
                </a:solidFill>
              </a:ln>
              <a:solidFill>
                <a:srgbClr val="FFC000"/>
              </a:solidFill>
            </a:rPr>
            <a:t>(fee based)</a:t>
          </a:r>
        </a:p>
        <a:p>
          <a:pPr lvl="0" algn="ctr">
            <a:spcBef>
              <a:spcPct val="0"/>
            </a:spcBef>
          </a:pPr>
          <a:r>
            <a:rPr lang="en-US" sz="3200" kern="1200" dirty="0" err="1" smtClean="0">
              <a:ln w="19050">
                <a:solidFill>
                  <a:schemeClr val="tx1"/>
                </a:solidFill>
              </a:ln>
              <a:solidFill>
                <a:srgbClr val="FFC000"/>
              </a:solidFill>
            </a:rPr>
            <a:t>IOSyberStore</a:t>
          </a:r>
          <a:endParaRPr lang="en-US" sz="3100" b="1" kern="1200" cap="none" spc="50" dirty="0" smtClean="0">
            <a:ln w="19050">
              <a:solidFill>
                <a:schemeClr val="tx1"/>
              </a:solidFill>
            </a:ln>
            <a:solidFill>
              <a:srgbClr val="FFC000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sp:txBody>
      <dsp:txXfrm>
        <a:off x="2590800" y="0"/>
        <a:ext cx="2590799" cy="1625599"/>
      </dsp:txXfrm>
    </dsp:sp>
    <dsp:sp modelId="{1BA192B0-32DB-466E-8ED1-2FBE1F2A4297}">
      <dsp:nvSpPr>
        <dsp:cNvPr id="0" name=""/>
        <dsp:cNvSpPr/>
      </dsp:nvSpPr>
      <dsp:spPr>
        <a:xfrm>
          <a:off x="1295400" y="1625599"/>
          <a:ext cx="5181599" cy="1625599"/>
        </a:xfrm>
        <a:prstGeom prst="trapezoid">
          <a:avLst>
            <a:gd name="adj" fmla="val 79687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16002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endParaRPr lang="en-US" sz="3600" kern="1200" dirty="0" smtClean="0">
            <a:ln>
              <a:solidFill>
                <a:schemeClr val="bg2"/>
              </a:solidFill>
            </a:ln>
            <a:solidFill>
              <a:srgbClr val="C00000"/>
            </a:solidFill>
          </a:endParaRPr>
        </a:p>
        <a:p>
          <a:pPr lvl="0" algn="ctr" defTabSz="16002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r>
            <a:rPr lang="en-US" sz="3600" kern="1200" dirty="0" smtClean="0">
              <a:ln>
                <a:solidFill>
                  <a:schemeClr val="tx1"/>
                </a:solidFill>
              </a:ln>
              <a:solidFill>
                <a:srgbClr val="0000FF"/>
              </a:solidFill>
            </a:rPr>
            <a:t>WINTER-Net</a:t>
          </a:r>
          <a:endParaRPr lang="en-US" sz="1800" kern="1200" dirty="0" smtClean="0">
            <a:ln>
              <a:solidFill>
                <a:schemeClr val="tx1"/>
              </a:solidFill>
            </a:ln>
            <a:solidFill>
              <a:srgbClr val="0000FF"/>
            </a:solidFill>
          </a:endParaRPr>
        </a:p>
      </dsp:txBody>
      <dsp:txXfrm>
        <a:off x="2202180" y="1625599"/>
        <a:ext cx="3368040" cy="1625599"/>
      </dsp:txXfrm>
    </dsp:sp>
    <dsp:sp modelId="{62132AEE-D6FD-4DE6-90A8-81F671650075}">
      <dsp:nvSpPr>
        <dsp:cNvPr id="0" name=""/>
        <dsp:cNvSpPr/>
      </dsp:nvSpPr>
      <dsp:spPr>
        <a:xfrm>
          <a:off x="0" y="3251199"/>
          <a:ext cx="7772399" cy="1625599"/>
        </a:xfrm>
        <a:prstGeom prst="trapezoid">
          <a:avLst>
            <a:gd name="adj" fmla="val 79687"/>
          </a:avLst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b" anchorCtr="0">
          <a:noAutofit/>
        </a:bodyPr>
        <a:lstStyle/>
        <a:p>
          <a:pPr lvl="0" algn="ctr" defTabSz="288925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endParaRPr lang="en-US" sz="6500" kern="1200" dirty="0" smtClean="0"/>
        </a:p>
      </dsp:txBody>
      <dsp:txXfrm>
        <a:off x="1360170" y="3251199"/>
        <a:ext cx="5052060" cy="16255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38916" name="Rectangle 4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sp>
        <p:nvSpPr>
          <p:cNvPr id="39939" name="Rectangle 7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‹#›</a:t>
            </a:r>
          </a:p>
        </p:txBody>
      </p:sp>
      <p:sp>
        <p:nvSpPr>
          <p:cNvPr id="3994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4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Calibri" pitchFamily="34" charset="0"/>
            </a:endParaRPr>
          </a:p>
        </p:txBody>
      </p:sp>
      <p:sp>
        <p:nvSpPr>
          <p:cNvPr id="39942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200">
                <a:latin typeface="Calibri" pitchFamily="34" charset="0"/>
              </a:rPr>
              <a:t>12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sp>
        <p:nvSpPr>
          <p:cNvPr id="40963" name="Rectangle 7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‹#›</a:t>
            </a:r>
          </a:p>
        </p:txBody>
      </p:sp>
      <p:sp>
        <p:nvSpPr>
          <p:cNvPr id="4096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Calibri" pitchFamily="34" charset="0"/>
            </a:endParaRPr>
          </a:p>
        </p:txBody>
      </p:sp>
      <p:sp>
        <p:nvSpPr>
          <p:cNvPr id="40966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200">
                <a:latin typeface="Calibri" pitchFamily="34" charset="0"/>
              </a:rPr>
              <a:t>18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sp>
        <p:nvSpPr>
          <p:cNvPr id="41987" name="Rectangle 7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‹#›</a:t>
            </a:r>
          </a:p>
        </p:txBody>
      </p:sp>
      <p:sp>
        <p:nvSpPr>
          <p:cNvPr id="4198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Calibri" pitchFamily="34" charset="0"/>
            </a:endParaRPr>
          </a:p>
        </p:txBody>
      </p:sp>
      <p:sp>
        <p:nvSpPr>
          <p:cNvPr id="41990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200">
                <a:latin typeface="Calibri" pitchFamily="34" charset="0"/>
              </a:rPr>
              <a:t>27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sp>
        <p:nvSpPr>
          <p:cNvPr id="43011" name="Rectangle 7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‹#›</a:t>
            </a:r>
          </a:p>
        </p:txBody>
      </p:sp>
      <p:sp>
        <p:nvSpPr>
          <p:cNvPr id="4301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Calibri" pitchFamily="34" charset="0"/>
            </a:endParaRPr>
          </a:p>
        </p:txBody>
      </p:sp>
      <p:sp>
        <p:nvSpPr>
          <p:cNvPr id="43014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200">
                <a:latin typeface="Calibri" pitchFamily="34" charset="0"/>
              </a:rPr>
              <a:t>28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32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32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6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4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3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6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6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32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32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6" name="Rectangl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8" name="Rectangl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4" name="Rectangl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3" name="Rectangl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6" name="Rectangl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6" name="Rectangl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32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32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6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8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4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6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3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6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6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32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32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8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8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4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3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32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32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6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4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8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4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3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6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6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32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32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3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8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4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3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32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32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6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6" name="Rectangl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8" name="Rectangl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4" name="Rectangl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3" name="Rectangl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6" name="Rectangl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6" name="Rectangl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32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32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5" name="Rectangl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6" name="Rectangl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rgbClr val="A6B9DB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AutoShape 3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Rectangle 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Rectangle 10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22" name="Rectangle 1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Rectangle 12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9pPr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0" y="4664075"/>
            <a:ext cx="9150350" cy="0"/>
          </a:xfrm>
          <a:prstGeom prst="rtTriangle">
            <a:avLst/>
          </a:prstGeom>
          <a:gradFill rotWithShape="1">
            <a:gsLst>
              <a:gs pos="0">
                <a:srgbClr val="154C8E"/>
              </a:gs>
              <a:gs pos="55499">
                <a:srgbClr val="5E91DA"/>
              </a:gs>
              <a:gs pos="100000">
                <a:srgbClr val="154C8E"/>
              </a:gs>
            </a:gsLst>
            <a:lin ang="3000000" scaled="1"/>
          </a:gradFill>
          <a:ln w="12700" cap="rnd" cmpd="thickThin">
            <a:noFill/>
            <a:miter lim="800000"/>
            <a:headEnd/>
            <a:tailEnd/>
          </a:ln>
        </p:spPr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17" name="AutoShape 9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/>
              <a:gdLst>
                <a:gd name="T0" fmla="*/ 4697 w 4697"/>
                <a:gd name="T1" fmla="*/ 0 h 367"/>
                <a:gd name="T2" fmla="*/ 4697 w 4697"/>
                <a:gd name="T3" fmla="*/ 367 h 367"/>
                <a:gd name="T4" fmla="*/ 0 w 4697"/>
                <a:gd name="T5" fmla="*/ 218 h 367"/>
                <a:gd name="T6" fmla="*/ 4697 w 4697"/>
                <a:gd name="T7" fmla="*/ 0 h 3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97"/>
                <a:gd name="T13" fmla="*/ 0 h 367"/>
                <a:gd name="T14" fmla="*/ 4697 w 4697"/>
                <a:gd name="T15" fmla="*/ 367 h 3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A6B9DB">
                <a:alpha val="3999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9" name="AutoShape 10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53" name="Rectangle 5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" name="Rectangle 6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latin typeface="+mn-lt"/>
              </a:defRPr>
            </a:lvl1pPr>
            <a:extLst/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24" name="Rectangle 7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>
                    <a:tint val="2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5" name="Rectangle 8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latin typeface="+mn-lt"/>
              </a:defRPr>
            </a:lvl1pPr>
            <a:extLst/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9pPr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rgbClr val="A6B9DB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AutoShape 3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utoShape 8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AutoShape 9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83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" name="Rectangle 12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  <a:extLst/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19" name="Rectangle 13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0" name="Rectangle 14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  <a:extLst/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9pPr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rgbClr val="A6B9DB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AutoShape 3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105" name="Rectangle 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  <a:extLst/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16" name="Rectangle 1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7" name="Rectangle 12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  <a:extLst/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9pPr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Rectangle 4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  <a:extLst/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16" name="Rectangle 5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7" name="Rectangle 6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  <a:extLst/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9pPr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rgbClr val="A6B9DB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AutoShape 3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153" name="Rectangle 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  <a:extLst/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16" name="Rectangle 1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7" name="Rectangle 12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  <a:extLst/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9pPr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Rectangle 4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  <a:extLst/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16" name="Rectangle 5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7" name="Rectangle 6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  <a:extLst/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9pPr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rgbClr val="A6B9DB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AutoShape 3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7" name="Right Triangle 1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AutoShape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AutoShape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203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" name="Rectangle 12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r>
              <a:rPr lang="en-US"/>
              <a:t>2/14/2011</a:t>
            </a:r>
          </a:p>
        </p:txBody>
      </p:sp>
      <p:sp>
        <p:nvSpPr>
          <p:cNvPr id="24" name="Rectangle 13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5" name="Rectangle 14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/>
        </a:defRPr>
      </a:lvl9pPr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terarymercenary.net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7.gif"/><Relationship Id="rId7" Type="http://schemas.openxmlformats.org/officeDocument/2006/relationships/image" Target="../media/image31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Relationship Id="rId9" Type="http://schemas.openxmlformats.org/officeDocument/2006/relationships/image" Target="../media/image3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26" Type="http://schemas.openxmlformats.org/officeDocument/2006/relationships/image" Target="../media/image67.jpeg"/><Relationship Id="rId3" Type="http://schemas.openxmlformats.org/officeDocument/2006/relationships/image" Target="../media/image44.jpeg"/><Relationship Id="rId21" Type="http://schemas.openxmlformats.org/officeDocument/2006/relationships/image" Target="../media/image62.jpeg"/><Relationship Id="rId34" Type="http://schemas.openxmlformats.org/officeDocument/2006/relationships/image" Target="../media/image75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5" Type="http://schemas.openxmlformats.org/officeDocument/2006/relationships/image" Target="../media/image66.jpeg"/><Relationship Id="rId33" Type="http://schemas.openxmlformats.org/officeDocument/2006/relationships/image" Target="../media/image74.jpeg"/><Relationship Id="rId2" Type="http://schemas.openxmlformats.org/officeDocument/2006/relationships/image" Target="../media/image43.jpeg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29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24" Type="http://schemas.openxmlformats.org/officeDocument/2006/relationships/image" Target="../media/image65.jpeg"/><Relationship Id="rId32" Type="http://schemas.openxmlformats.org/officeDocument/2006/relationships/image" Target="../media/image73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23" Type="http://schemas.openxmlformats.org/officeDocument/2006/relationships/image" Target="../media/image64.jpeg"/><Relationship Id="rId28" Type="http://schemas.openxmlformats.org/officeDocument/2006/relationships/image" Target="../media/image69.jpeg"/><Relationship Id="rId36" Type="http://schemas.openxmlformats.org/officeDocument/2006/relationships/image" Target="../media/image77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31" Type="http://schemas.openxmlformats.org/officeDocument/2006/relationships/image" Target="../media/image72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Relationship Id="rId22" Type="http://schemas.openxmlformats.org/officeDocument/2006/relationships/image" Target="../media/image63.jpeg"/><Relationship Id="rId27" Type="http://schemas.openxmlformats.org/officeDocument/2006/relationships/image" Target="../media/image68.jpeg"/><Relationship Id="rId30" Type="http://schemas.openxmlformats.org/officeDocument/2006/relationships/image" Target="../media/image71.jpeg"/><Relationship Id="rId35" Type="http://schemas.openxmlformats.org/officeDocument/2006/relationships/image" Target="../media/image7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iosantas.com/" TargetMode="External"/><Relationship Id="rId5" Type="http://schemas.openxmlformats.org/officeDocument/2006/relationships/image" Target="../media/image92.png"/><Relationship Id="rId4" Type="http://schemas.openxmlformats.org/officeDocument/2006/relationships/image" Target="../media/image9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iosantanet.ning.com/" TargetMode="Externa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Director@IOSantas.com" TargetMode="External"/><Relationship Id="rId2" Type="http://schemas.openxmlformats.org/officeDocument/2006/relationships/hyperlink" Target="http://www.iosantas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osantas.com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pic>
        <p:nvPicPr>
          <p:cNvPr id="9219" name="Picture 5" descr="IOS Combined Master Graphi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"/>
            <a:ext cx="8686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1000" y="5638800"/>
            <a:ext cx="824937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Well,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hel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-</a:t>
            </a:r>
            <a:r>
              <a:rPr lang="en-US" sz="6000" dirty="0">
                <a:ln w="38100">
                  <a:solidFill>
                    <a:srgbClr val="FF0000"/>
                  </a:solidFill>
                </a:ln>
                <a:solidFill>
                  <a:schemeClr val="bg1"/>
                </a:solidFill>
                <a:latin typeface="+mn-lt"/>
              </a:rPr>
              <a:t>LO-</a:t>
            </a:r>
            <a:r>
              <a:rPr lang="en-US" sz="6000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+mn-lt"/>
              </a:rPr>
              <a:t>HO-HO!</a:t>
            </a:r>
            <a:endParaRPr lang="en-US" sz="6000" dirty="0">
              <a:ln w="38100">
                <a:solidFill>
                  <a:schemeClr val="tx1"/>
                </a:solidFill>
              </a:ln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pic>
        <p:nvPicPr>
          <p:cNvPr id="9" name="Picture 2" descr="RixGraphics-Montage-01.jpg"/>
          <p:cNvPicPr>
            <a:picLocks noGrp="1"/>
          </p:cNvPicPr>
          <p:nvPr>
            <p:ph type="pic" idx="4294967295"/>
          </p:nvPr>
        </p:nvPicPr>
        <p:blipFill>
          <a:blip r:embed="rId2" cstate="print"/>
          <a:srcRect t="585" b="585"/>
          <a:stretch>
            <a:fillRect/>
          </a:stretch>
        </p:blipFill>
        <p:spPr>
          <a:xfrm>
            <a:off x="274320" y="640080"/>
            <a:ext cx="8503920" cy="539496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2"/>
          </a:solidFill>
          <a:ln w="88900" cap="sq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Pictur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562672"/>
          </a:xfrm>
          <a:gradFill>
            <a:gsLst>
              <a:gs pos="0">
                <a:schemeClr val="dk1">
                  <a:tint val="62000"/>
                  <a:satMod val="180000"/>
                </a:schemeClr>
              </a:gs>
              <a:gs pos="65000">
                <a:schemeClr val="dk1">
                  <a:tint val="32000"/>
                  <a:satMod val="250000"/>
                </a:schemeClr>
              </a:gs>
              <a:gs pos="100000">
                <a:schemeClr val="dk1">
                  <a:tint val="23000"/>
                  <a:satMod val="300000"/>
                </a:schemeClr>
              </a:gs>
            </a:gsLst>
            <a:lin scaled="0"/>
          </a:gradFill>
          <a:ln>
            <a:solidFill>
              <a:schemeClr val="dk1"/>
            </a:solidFill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t">
            <a:noAutofit/>
            <a:sp3d prstMaterial="softEdge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1600" b="0" dirty="0">
                <a:solidFill>
                  <a:schemeClr val="bg1"/>
                </a:solidFill>
              </a:rPr>
              <a:t>Most entertainers have a “day-job”, right?  Well, my </a:t>
            </a:r>
            <a:r>
              <a:rPr lang="en-US" sz="1600" dirty="0">
                <a:solidFill>
                  <a:schemeClr val="bg1"/>
                </a:solidFill>
              </a:rPr>
              <a:t>Computer Science </a:t>
            </a:r>
            <a:r>
              <a:rPr lang="en-US" sz="1600" b="0" dirty="0">
                <a:solidFill>
                  <a:schemeClr val="bg1"/>
                </a:solidFill>
              </a:rPr>
              <a:t>degree is older than the internet, so I do web &amp; graphics design—here are some I’ve done for FORBS:</a:t>
            </a:r>
          </a:p>
        </p:txBody>
      </p:sp>
      <p:sp>
        <p:nvSpPr>
          <p:cNvPr id="6" name="Picture 4"/>
          <p:cNvSpPr>
            <a:spLocks noGrp="1"/>
          </p:cNvSpPr>
          <p:nvPr>
            <p:ph type="body" sz="half" idx="4294967295"/>
          </p:nvPr>
        </p:nvSpPr>
        <p:spPr>
          <a:xfrm>
            <a:off x="4114800" y="6172200"/>
            <a:ext cx="4355592" cy="594360"/>
          </a:xfrm>
          <a:gradFill>
            <a:gsLst>
              <a:gs pos="0">
                <a:schemeClr val="dk1">
                  <a:tint val="62000"/>
                  <a:satMod val="180000"/>
                  <a:alpha val="33000"/>
                </a:schemeClr>
              </a:gs>
              <a:gs pos="65000">
                <a:schemeClr val="dk1">
                  <a:tint val="32000"/>
                  <a:satMod val="250000"/>
                </a:schemeClr>
              </a:gs>
              <a:gs pos="100000">
                <a:schemeClr val="dk1">
                  <a:tint val="23000"/>
                  <a:satMod val="300000"/>
                </a:schemeClr>
              </a:gs>
            </a:gsLst>
            <a:lin scaled="0"/>
          </a:gradFill>
          <a:ln w="5715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0" anchor="ctr">
            <a:normAutofit fontScale="92500"/>
          </a:bodyPr>
          <a:lstStyle/>
          <a:p>
            <a:pPr marL="0" marR="18288" indent="0" algn="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1400" dirty="0"/>
              <a:t>Additional  information, galleries &amp; samples online at:   </a:t>
            </a:r>
            <a:r>
              <a:rPr lang="en-US" sz="1900" dirty="0">
                <a:solidFill>
                  <a:srgbClr val="FFFF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hlinkClick r:id="rId3"/>
              </a:rPr>
              <a:t>www.</a:t>
            </a:r>
            <a:r>
              <a:rPr lang="en-US" sz="2400" dirty="0">
                <a:solidFill>
                  <a:srgbClr val="FFFF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hlinkClick r:id="rId3"/>
              </a:rPr>
              <a:t>LiteraryMercenary</a:t>
            </a:r>
            <a:r>
              <a:rPr lang="en-US" sz="1900" dirty="0">
                <a:solidFill>
                  <a:srgbClr val="FFFF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hlinkClick r:id="rId3"/>
              </a:rPr>
              <a:t>.NET</a:t>
            </a:r>
            <a:r>
              <a:rPr lang="en-US" sz="1900" dirty="0">
                <a:solidFill>
                  <a:srgbClr val="FFFF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400" dirty="0">
                <a:solidFill>
                  <a:srgbClr val="FFFF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400" dirty="0"/>
              <a:t> </a:t>
            </a:r>
            <a:endParaRPr lang="en-US" sz="1400" dirty="0"/>
          </a:p>
        </p:txBody>
      </p:sp>
      <p:pic>
        <p:nvPicPr>
          <p:cNvPr id="18438" name="Picture 4" descr="LItMerc Banner Supersized500p.bmp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5945188"/>
            <a:ext cx="2286000" cy="9112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sp>
        <p:nvSpPr>
          <p:cNvPr id="5" name="Picture 3"/>
          <p:cNvSpPr>
            <a:spLocks noGrp="1"/>
          </p:cNvSpPr>
          <p:nvPr>
            <p:ph type="ctrTitle" idx="4294967295"/>
          </p:nvPr>
        </p:nvSpPr>
        <p:spPr>
          <a:xfrm>
            <a:off x="2514600" y="76200"/>
            <a:ext cx="6629400" cy="365760"/>
          </a:xfrm>
          <a:gradFill>
            <a:gsLst>
              <a:gs pos="0">
                <a:schemeClr val="accent2">
                  <a:shade val="15000"/>
                  <a:satMod val="180000"/>
                </a:schemeClr>
              </a:gs>
              <a:gs pos="50000">
                <a:schemeClr val="accent2">
                  <a:shade val="45000"/>
                  <a:satMod val="170000"/>
                </a:schemeClr>
              </a:gs>
              <a:gs pos="70000">
                <a:schemeClr val="accent2">
                  <a:tint val="99000"/>
                  <a:shade val="65000"/>
                  <a:satMod val="155000"/>
                </a:schemeClr>
              </a:gs>
              <a:gs pos="100000">
                <a:schemeClr val="accent2">
                  <a:tint val="95500"/>
                  <a:shade val="100000"/>
                  <a:satMod val="155000"/>
                </a:schemeClr>
              </a:gs>
            </a:gsLst>
          </a:gradFill>
          <a:ln>
            <a:solidFill>
              <a:schemeClr val="accent2"/>
            </a:solidFill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b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1800" b="0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I even think my MOTION GRAPHICS are getting better…</a:t>
            </a:r>
          </a:p>
        </p:txBody>
      </p:sp>
      <p:pic>
        <p:nvPicPr>
          <p:cNvPr id="19461" name="Picture 2" descr="FORBSantasWeblogoMotion05-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514600" cy="1676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62" name="Picture 6" descr="NSS_Header_Motion_Logo600p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386263"/>
            <a:ext cx="2984500" cy="24717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9463" name="Picture 7" descr="Blinking_Palm_Blank_BG-fad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21600" y="3276600"/>
            <a:ext cx="14224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Blinking_Palm_Blank_reverse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3276600"/>
            <a:ext cx="142875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8" descr="PalmTreeGraphicFlashingBulb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37455">
            <a:off x="3328865" y="603844"/>
            <a:ext cx="1603375" cy="20955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66" name="Picture 5" descr="IE_Logo_Sleigh-700p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575414">
            <a:off x="4626559" y="1939149"/>
            <a:ext cx="4622406" cy="15845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9467" name="Picture 3" descr="SntCmptrBrdGrwsExt05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419600"/>
            <a:ext cx="3222625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12" descr="D:\WebWorkshop\LitMerc\MotionGraphics\AnimDeer13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057400"/>
            <a:ext cx="3098800" cy="2324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sp>
        <p:nvSpPr>
          <p:cNvPr id="2" name="Picture 2"/>
          <p:cNvSpPr>
            <a:spLocks noGrp="1"/>
          </p:cNvSpPr>
          <p:nvPr>
            <p:ph idx="4294967295"/>
          </p:nvPr>
        </p:nvSpPr>
        <p:spPr>
          <a:xfrm>
            <a:off x="152400" y="990600"/>
            <a:ext cx="3657600" cy="4343400"/>
          </a:xfrm>
          <a:solidFill>
            <a:srgbClr val="FFFF66">
              <a:alpha val="68000"/>
            </a:srgbClr>
          </a:solidFill>
          <a:ln w="57150">
            <a:solidFill>
              <a:srgbClr val="006600"/>
            </a:solidFill>
          </a:ln>
        </p:spPr>
        <p:txBody>
          <a:bodyPr>
            <a:noAutofit/>
          </a:bodyPr>
          <a:lstStyle/>
          <a:p>
            <a:pPr marL="365760" indent="-256032" eaLnBrk="1" fontAlgn="auto" hangingPunct="1"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Char char="v"/>
              <a:defRPr/>
            </a:pPr>
            <a:r>
              <a:rPr lang="en-US" sz="20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ByLaws </a:t>
            </a:r>
            <a:r>
              <a:rPr lang="en-US" sz="16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(Rev. June ‘09)</a:t>
            </a:r>
            <a:endParaRPr lang="en-US" sz="2000" dirty="0">
              <a:ln w="1270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Char char="v"/>
              <a:defRPr/>
            </a:pPr>
            <a:r>
              <a:rPr lang="en-US" sz="20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Conflict Policy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Char char="v"/>
              <a:defRPr/>
            </a:pPr>
            <a:r>
              <a:rPr lang="en-US" sz="20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Life Membership Policy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Char char="v"/>
              <a:defRPr/>
            </a:pPr>
            <a:r>
              <a:rPr lang="en-US" sz="20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Media Access Policy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Char char="v"/>
              <a:defRPr/>
            </a:pPr>
            <a:r>
              <a:rPr lang="en-US" sz="20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Trademark &amp; Logo Policy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Char char="v"/>
              <a:defRPr/>
            </a:pPr>
            <a:r>
              <a:rPr lang="en-US" sz="20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Background Check Protocols &amp; Procedures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Char char="v"/>
              <a:defRPr/>
            </a:pPr>
            <a:r>
              <a:rPr lang="en-US" sz="2000" dirty="0" err="1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eCommerce</a:t>
            </a:r>
            <a:r>
              <a:rPr lang="en-US" sz="20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Policy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Char char="v"/>
              <a:defRPr/>
            </a:pPr>
            <a:r>
              <a:rPr lang="en-US" sz="20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Luncheon Press Packet(s)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Char char="v"/>
              <a:defRPr/>
            </a:pPr>
            <a:r>
              <a:rPr lang="en-US" sz="20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Santa Jamboree/Crowne Plaza Settlement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tx1"/>
              </a:buClr>
              <a:buSzPct val="90000"/>
              <a:buFont typeface="Wingdings 3"/>
              <a:buNone/>
              <a:defRPr/>
            </a:pPr>
            <a:r>
              <a:rPr lang="en-US" sz="14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+ Meeting Minutes/ Press Releases/ Committee Reports/ Forms, etc…</a:t>
            </a:r>
          </a:p>
        </p:txBody>
      </p:sp>
      <p:pic>
        <p:nvPicPr>
          <p:cNvPr id="5" name="Picture 4" descr="Santa Cabin Home900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2238" y="3200400"/>
            <a:ext cx="5105400" cy="3592513"/>
          </a:xfrm>
          <a:prstGeom prst="rect">
            <a:avLst/>
          </a:prstGeom>
          <a:noFill/>
          <a:effectLst>
            <a:outerShdw sy="23000" kx="1199993" algn="br" rotWithShape="0">
              <a:srgbClr val="000000">
                <a:alpha val="20000"/>
              </a:srgbClr>
            </a:outerShdw>
          </a:effectLst>
        </p:spPr>
      </p:pic>
      <p:sp>
        <p:nvSpPr>
          <p:cNvPr id="3" name="Picture 4"/>
          <p:cNvSpPr>
            <a:spLocks noGrp="1"/>
          </p:cNvSpPr>
          <p:nvPr>
            <p:ph type="title" idx="4294967295"/>
          </p:nvPr>
        </p:nvSpPr>
        <p:spPr>
          <a:xfrm>
            <a:off x="152400" y="91440"/>
            <a:ext cx="8839200" cy="762000"/>
          </a:xfrm>
          <a:gradFill>
            <a:gsLst>
              <a:gs pos="0">
                <a:schemeClr val="accent6">
                  <a:tint val="62000"/>
                  <a:satMod val="180000"/>
                </a:schemeClr>
              </a:gs>
              <a:gs pos="65000">
                <a:schemeClr val="accent6">
                  <a:tint val="32000"/>
                  <a:satMod val="250000"/>
                </a:schemeClr>
              </a:gs>
              <a:gs pos="100000">
                <a:schemeClr val="accent6">
                  <a:tint val="23000"/>
                  <a:satMod val="300000"/>
                </a:schemeClr>
              </a:gs>
            </a:gsLst>
            <a:lin scaled="0"/>
          </a:gradFill>
          <a:ln>
            <a:solidFill>
              <a:schemeClr val="accent6"/>
            </a:solidFill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While National Secretary, I wrote or revised </a:t>
            </a:r>
            <a:r>
              <a:rPr lang="en-US" sz="2000" b="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(wholly or in part) </a:t>
            </a:r>
            <a:r>
              <a:rPr lang="en-US" sz="2400" b="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many of FORBS’ most important documents– for instance:</a:t>
            </a:r>
            <a:endParaRPr lang="en-US" sz="2800" dirty="0"/>
          </a:p>
        </p:txBody>
      </p:sp>
      <p:sp>
        <p:nvSpPr>
          <p:cNvPr id="8" name="Text Box 5"/>
          <p:cNvSpPr txBox="1"/>
          <p:nvPr/>
        </p:nvSpPr>
        <p:spPr>
          <a:xfrm>
            <a:off x="228600" y="5995988"/>
            <a:ext cx="8085138" cy="862012"/>
          </a:xfrm>
          <a:prstGeom prst="rect">
            <a:avLst/>
          </a:prstGeom>
          <a:solidFill>
            <a:srgbClr val="002060">
              <a:alpha val="71000"/>
            </a:srgb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17780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“A volunteer is someone who has conquered their personal inertia;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17780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but inertia almost ALWAYS counter-attacks &amp; quite often succeeds…”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770-Roman" pitchFamily="2" charset="0"/>
                <a:cs typeface="Arial" pitchFamily="34" charset="0"/>
              </a:rPr>
              <a:t>From US To ME</a:t>
            </a:r>
            <a:r>
              <a:rPr lang="en-US" sz="14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770-Roman" pitchFamily="2" charset="0"/>
                <a:cs typeface="Arial" pitchFamily="34" charset="0"/>
              </a:rPr>
              <a:t>: Working With Volunteers, </a:t>
            </a:r>
            <a:r>
              <a:rPr lang="en-US" sz="14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eestyle Script" pitchFamily="66" charset="0"/>
              </a:rPr>
              <a:t>Santa Ric Erwin</a:t>
            </a:r>
            <a:endParaRPr lang="en-US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eestyle Script" pitchFamily="66" charset="0"/>
            </a:endParaRPr>
          </a:p>
        </p:txBody>
      </p:sp>
      <p:pic>
        <p:nvPicPr>
          <p:cNvPr id="7" name="Picture 6" descr="2010 FORBSantas Website Overhaul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69769">
            <a:off x="4310063" y="982663"/>
            <a:ext cx="3602037" cy="23796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sy="23000" kx="1199993" algn="br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sp>
        <p:nvSpPr>
          <p:cNvPr id="3" name="Picture 2"/>
          <p:cNvSpPr>
            <a:spLocks noGrp="1"/>
          </p:cNvSpPr>
          <p:nvPr>
            <p:ph type="title" idx="4294967295"/>
          </p:nvPr>
        </p:nvSpPr>
        <p:spPr>
          <a:xfrm>
            <a:off x="152400" y="76200"/>
            <a:ext cx="8839200" cy="457200"/>
          </a:xfrm>
          <a:ln w="550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As FORBS’ National Webmaster, I built our entire network:</a:t>
            </a:r>
          </a:p>
        </p:txBody>
      </p:sp>
      <p:pic>
        <p:nvPicPr>
          <p:cNvPr id="21508" name="Picture 3" descr="FORBSantas_screencap450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457200"/>
            <a:ext cx="3352800" cy="2514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09" name="Picture 7" descr="SANTASoftheOC_screencap450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549275"/>
            <a:ext cx="2851150" cy="2514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10" name="Picture 5" descr="InlandEmpire_screencap450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8963" y="639763"/>
            <a:ext cx="3416300" cy="2514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11" name="Picture 6" descr="NorthStarSantas_screencap450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2667000"/>
            <a:ext cx="3133725" cy="2743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12" name="Picture 2" descr="ArizonaSantas_screencap450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563" y="2835275"/>
            <a:ext cx="2468562" cy="2743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13" name="Picture 4" descr="FORBS-MIGS_ScreenCapFall20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2362200"/>
            <a:ext cx="3581400" cy="2743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14" name="Picture 8" descr="SyberStore_screencap450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1200" y="4030663"/>
            <a:ext cx="3133725" cy="26685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Rectangle 10"/>
          <p:cNvSpPr>
            <a:spLocks noGrp="1"/>
          </p:cNvSpPr>
          <p:nvPr>
            <p:ph idx="4294967295"/>
          </p:nvPr>
        </p:nvSpPr>
        <p:spPr>
          <a:xfrm>
            <a:off x="2209800" y="5867400"/>
            <a:ext cx="4495800" cy="685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 eaLnBrk="1" hangingPunct="1">
              <a:lnSpc>
                <a:spcPct val="80000"/>
              </a:lnSpc>
              <a:buFont typeface="Wingdings 3"/>
              <a:buNone/>
              <a:defRPr/>
            </a:pPr>
            <a:r>
              <a:rPr lang="en-US" sz="2100" smtClean="0">
                <a:solidFill>
                  <a:srgbClr val="000000"/>
                </a:solidFill>
              </a:rPr>
              <a:t>Including the “Santa SyberStore”</a:t>
            </a:r>
          </a:p>
          <a:p>
            <a:pPr algn="r" eaLnBrk="1" hangingPunct="1">
              <a:lnSpc>
                <a:spcPct val="80000"/>
              </a:lnSpc>
              <a:buFont typeface="Wingdings 3"/>
              <a:buNone/>
              <a:defRPr/>
            </a:pPr>
            <a:r>
              <a:rPr lang="en-US" sz="2100" smtClean="0">
                <a:solidFill>
                  <a:srgbClr val="000000"/>
                </a:solidFill>
              </a:rPr>
              <a:t> </a:t>
            </a:r>
            <a:r>
              <a:rPr lang="en-US" sz="1400" smtClean="0">
                <a:solidFill>
                  <a:srgbClr val="000000"/>
                </a:solidFill>
              </a:rPr>
              <a:t>(which produces about 85% of our income!)</a:t>
            </a:r>
            <a:endParaRPr lang="en-US" sz="21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pic>
        <p:nvPicPr>
          <p:cNvPr id="22531" name="Picture 2" descr="Ric~N~VicProds_webheader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4288" y="0"/>
            <a:ext cx="150971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 descr="KevinScottInterview_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6858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 descr="Memorial for Santa Wayne Ruhnke _July 9, 2010_-5_0001.jpg"/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76800" y="5181600"/>
            <a:ext cx="1219200" cy="914400"/>
          </a:xfrm>
          <a:noFill/>
        </p:spPr>
      </p:pic>
      <p:sp>
        <p:nvSpPr>
          <p:cNvPr id="3" name="Picture 5"/>
          <p:cNvSpPr>
            <a:spLocks noGrp="1"/>
          </p:cNvSpPr>
          <p:nvPr>
            <p:ph type="title" idx="4294967295"/>
          </p:nvPr>
        </p:nvSpPr>
        <p:spPr>
          <a:xfrm>
            <a:off x="91440" y="0"/>
            <a:ext cx="7543800" cy="533400"/>
          </a:xfrm>
          <a:gradFill>
            <a:gsLst>
              <a:gs pos="0">
                <a:schemeClr val="accent3">
                  <a:tint val="62000"/>
                  <a:satMod val="180000"/>
                </a:schemeClr>
              </a:gs>
              <a:gs pos="65000">
                <a:schemeClr val="accent3">
                  <a:tint val="32000"/>
                  <a:satMod val="250000"/>
                </a:schemeClr>
              </a:gs>
              <a:gs pos="100000">
                <a:schemeClr val="accent3">
                  <a:tint val="23000"/>
                  <a:satMod val="300000"/>
                </a:schemeClr>
              </a:gs>
            </a:gsLst>
            <a:lin scaled="0"/>
          </a:gradFill>
          <a:ln>
            <a:solidFill>
              <a:schemeClr val="accent3"/>
            </a:solidFill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0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Our production company has done a LOT for our bros, too!</a:t>
            </a:r>
          </a:p>
        </p:txBody>
      </p:sp>
      <p:pic>
        <p:nvPicPr>
          <p:cNvPr id="22535" name="Picture 6" descr="Nelson on Ch-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828800"/>
            <a:ext cx="137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3" descr="RonRobertsonInterview_0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20574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4" descr="RicErwinInterview_00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1000" y="19050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5" descr="NelsonBurkeInterview_00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71600" y="35052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7" descr="BobCallahanInterview _1__000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1800" y="52578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8" descr="BobCallahanInterview_000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5200" y="990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1" name="Picture 9" descr="ArtBrownInterview _1__000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2133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2" name="Picture 10" descr="2009 Red, White &amp; Cruise Parade final_000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38800" y="9144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3" name="Picture 12" descr="090516 - RESOLUTION - Short Film @ Group 22 Studios _5__000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05400" y="22860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4" name="Picture 13" descr="L.A. Zoo Rap titled_000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81800" y="2514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5" name="Picture 14" descr="03 Charlie Jones Show - Christmas '06 log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495800" y="609600"/>
            <a:ext cx="137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6" name="Picture 17" descr="Ruth, Ruth, Ruth for the HOME TEAM - Singin' Santa_000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438400" y="609600"/>
            <a:ext cx="137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7" name="Picture 20" descr="Santa-Land_0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590800" y="18288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8" name="Picture 21" descr="The_MENTALIST-WarnerBrosStudios-Oct29,2010_000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447800" y="9144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9" name="Picture 23" descr="2008 - Santa's Holiday Dreams - Laguna Niguel_000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105400" y="38100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0" name="Picture 24" descr="Elf Heather - Travelin' Soldier_000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467600" y="10668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1" name="Picture 25" descr="Visiting Santa's Workshop 2007_0001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286000" y="3124200"/>
            <a:ext cx="137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2" name="Picture 26" descr="Britt_Armstrong_-_The_Signing_Santa_-_KARK_News_0001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096000" y="19812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3" name="Picture 29" descr="Sammy Hagar - LOUD Official Fan Video _ft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04800" y="44958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4" name="Picture 28" descr="PIE%20LOGO%20CROPPED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295400" y="5029200"/>
            <a:ext cx="13350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5" name="Picture 31" descr="Christmas In Dixie - Singin' Santa _website 2007__0001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28600" y="3124200"/>
            <a:ext cx="137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6" name="Picture 32" descr="Little Drummer Boy-Peace On Earth - Singin' Santa _website 2007__0001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886200" y="46482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7" name="Picture 33" descr="Bob Callahan - 2009 Birthday Montage by Santa Ric Erwin_0001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620000" y="3200400"/>
            <a:ext cx="137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8" name="Picture 34" descr="2009_Luncheon_-_FORBSantas_Song_0001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543800" y="4267200"/>
            <a:ext cx="137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9" name="Picture 35" descr="Last Sleigh Ride-Piper Danny - 2009 Santa Luncheon_0001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200400" y="53340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60" name="Picture 36" descr="Memorial for Santa Wayne Ruhnke _July 9, 2010_-5_0002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2286000" y="45720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61" name="Picture 16" descr="Five Minutes of Fame _Final Logo copy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3429000" y="23622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62" name="Picture 18" descr="TheEight_Postcard2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4191000" y="3200400"/>
            <a:ext cx="1187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63" name="Picture 11" descr="Surfin' Santa 2008 - Tustin Legacy_0001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3352800" y="35814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64" name="Picture 27" descr="DivasPosse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5867400" y="4724400"/>
            <a:ext cx="12398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65" name="Picture 15" descr="090516 - RESOLUTION - Title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6096000" y="34290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66" name="Picture 22" descr="The_MENTALIST-WarnerBrosStudios-Oct29,2010_0001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304800" y="5334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sp>
        <p:nvSpPr>
          <p:cNvPr id="4" name="Picture 2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3773424" cy="1295400"/>
          </a:xfrm>
          <a:gradFill>
            <a:gsLst>
              <a:gs pos="0">
                <a:schemeClr val="dk1">
                  <a:tint val="62000"/>
                  <a:satMod val="180000"/>
                </a:schemeClr>
              </a:gs>
              <a:gs pos="65000">
                <a:schemeClr val="dk1">
                  <a:tint val="32000"/>
                  <a:satMod val="250000"/>
                </a:schemeClr>
              </a:gs>
              <a:gs pos="100000">
                <a:schemeClr val="dk1">
                  <a:tint val="23000"/>
                  <a:satMod val="300000"/>
                </a:schemeClr>
              </a:gs>
            </a:gsLst>
            <a:lin scaled="0"/>
          </a:gradFill>
          <a:ln>
            <a:solidFill>
              <a:schemeClr val="dk1"/>
            </a:solidFill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b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72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WHEW!!</a:t>
            </a:r>
          </a:p>
        </p:txBody>
      </p:sp>
      <p:sp>
        <p:nvSpPr>
          <p:cNvPr id="5" name="Picture 3"/>
          <p:cNvSpPr>
            <a:spLocks noGrp="1"/>
          </p:cNvSpPr>
          <p:nvPr>
            <p:ph type="body" idx="4294967295"/>
          </p:nvPr>
        </p:nvSpPr>
        <p:spPr>
          <a:xfrm>
            <a:off x="3810000" y="76200"/>
            <a:ext cx="5334000" cy="1371600"/>
          </a:xfrm>
          <a:ln w="63500" cmpd="thickThin"/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000" dirty="0">
                <a:solidFill>
                  <a:srgbClr val="99FF99"/>
                </a:solidFill>
              </a:rPr>
              <a:t>Ever stared at the time stamp on an email from me &amp; wondered </a:t>
            </a:r>
            <a:r>
              <a:rPr lang="en-US" sz="2000" b="1" u="sng" dirty="0">
                <a:solidFill>
                  <a:srgbClr val="99FF99"/>
                </a:solidFill>
              </a:rPr>
              <a:t>WHEN I SLEPT</a:t>
            </a:r>
            <a:r>
              <a:rPr lang="en-US" sz="2000" dirty="0">
                <a:solidFill>
                  <a:srgbClr val="99FF99"/>
                </a:solidFill>
              </a:rPr>
              <a:t>?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000" dirty="0">
                <a:solidFill>
                  <a:srgbClr val="99FF99"/>
                </a:solidFill>
              </a:rPr>
              <a:t>Well, to me it’s not </a:t>
            </a:r>
            <a:r>
              <a:rPr lang="en-US" sz="2000" u="sng" dirty="0">
                <a:solidFill>
                  <a:srgbClr val="99FF99"/>
                </a:solidFill>
              </a:rPr>
              <a:t>how MUCH I sleep</a:t>
            </a:r>
            <a:r>
              <a:rPr lang="en-US" sz="2000" dirty="0">
                <a:solidFill>
                  <a:srgbClr val="99FF99"/>
                </a:solidFill>
              </a:rPr>
              <a:t>—  </a:t>
            </a:r>
            <a:r>
              <a:rPr lang="en-US" sz="2400" dirty="0">
                <a:solidFill>
                  <a:srgbClr val="99FF99"/>
                </a:solidFill>
              </a:rPr>
              <a:t>BUT </a:t>
            </a:r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HOW WELL</a:t>
            </a:r>
            <a:r>
              <a:rPr lang="en-US" sz="240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!!!</a:t>
            </a:r>
            <a:endParaRPr lang="en-US" sz="2000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23557" name="Picture 2" descr="stnichol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7400"/>
            <a:ext cx="2857500" cy="4305300"/>
          </a:xfrm>
          <a:prstGeom prst="rect">
            <a:avLst/>
          </a:prstGeom>
          <a:noFill/>
          <a:ln w="19050">
            <a:solidFill>
              <a:srgbClr val="F2F2F2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743200" y="2667000"/>
            <a:ext cx="6019800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E6F92F"/>
                </a:solidFill>
              </a:rPr>
              <a:t>I </a:t>
            </a:r>
            <a:r>
              <a:rPr lang="en-US" sz="2200" b="1" u="sng" dirty="0">
                <a:solidFill>
                  <a:srgbClr val="E6F92F"/>
                </a:solidFill>
              </a:rPr>
              <a:t>KNOW</a:t>
            </a:r>
            <a:r>
              <a:rPr lang="en-US" sz="2200" dirty="0">
                <a:solidFill>
                  <a:srgbClr val="E6F92F"/>
                </a:solidFill>
              </a:rPr>
              <a:t> that what I’ve lost in </a:t>
            </a:r>
            <a:r>
              <a:rPr lang="en-US" sz="28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QUANTITY</a:t>
            </a:r>
            <a:endParaRPr lang="en-US" sz="2200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E6F92F"/>
                </a:solidFill>
              </a:rPr>
              <a:t>I’ve MORE than </a:t>
            </a:r>
            <a:r>
              <a:rPr lang="en-US" sz="2200" b="1" u="sng" dirty="0">
                <a:solidFill>
                  <a:srgbClr val="E6F92F"/>
                </a:solidFill>
              </a:rPr>
              <a:t>made up for</a:t>
            </a:r>
            <a:r>
              <a:rPr lang="en-US" sz="2200" dirty="0">
                <a:solidFill>
                  <a:srgbClr val="E6F92F"/>
                </a:solidFill>
              </a:rPr>
              <a:t> in </a:t>
            </a:r>
            <a:r>
              <a:rPr lang="en-US" sz="2800" dirty="0">
                <a:ln w="19050">
                  <a:solidFill>
                    <a:schemeClr val="bg1"/>
                  </a:solidFill>
                </a:ln>
                <a:solidFill>
                  <a:srgbClr val="92D050"/>
                </a:solidFill>
              </a:rPr>
              <a:t>QUALITY</a:t>
            </a:r>
            <a:r>
              <a:rPr lang="en-US" sz="2400" dirty="0">
                <a:ln w="19050">
                  <a:solidFill>
                    <a:schemeClr val="bg1"/>
                  </a:solidFill>
                </a:ln>
                <a:solidFill>
                  <a:srgbClr val="92D050"/>
                </a:solidFill>
              </a:rPr>
              <a:t>!</a:t>
            </a:r>
            <a:endParaRPr lang="en-US" sz="2200" dirty="0">
              <a:ln w="19050">
                <a:solidFill>
                  <a:schemeClr val="bg1"/>
                </a:solidFill>
              </a:ln>
              <a:solidFill>
                <a:srgbClr val="92D050"/>
              </a:solidFill>
            </a:endParaRPr>
          </a:p>
        </p:txBody>
      </p:sp>
      <p:pic>
        <p:nvPicPr>
          <p:cNvPr id="23559" name="Picture 4" descr="Thinkifyin-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733800"/>
            <a:ext cx="4343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/>
          <p:nvPr/>
        </p:nvSpPr>
        <p:spPr>
          <a:xfrm>
            <a:off x="1524000" y="1524000"/>
            <a:ext cx="7620000" cy="1016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And THAT has been the source of my energy &amp; stamina for years: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after an exhausting life once spent chasing profits &amp; prestige,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/>
              <a:t>I NOW SLEEP THE SLUMBER OF THE SAINTS!!!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sp>
        <p:nvSpPr>
          <p:cNvPr id="4" name="Picture 2"/>
          <p:cNvSpPr>
            <a:spLocks noGrp="1"/>
          </p:cNvSpPr>
          <p:nvPr>
            <p:ph type="ctrTitle" idx="4294967295"/>
          </p:nvPr>
        </p:nvSpPr>
        <p:spPr>
          <a:xfrm>
            <a:off x="45720" y="76200"/>
            <a:ext cx="9052560" cy="1524000"/>
          </a:xfrm>
          <a:ln w="63500" cmpd="thickThin"/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What about all those holiday specialists</a:t>
            </a:r>
            <a:r>
              <a:rPr lang="en-US" sz="44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en-US" sz="44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n-US" sz="44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who are </a:t>
            </a:r>
            <a:r>
              <a:rPr lang="en-US" sz="4400" dirty="0">
                <a:ln w="381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NOT</a:t>
            </a:r>
            <a:r>
              <a:rPr lang="en-US" sz="4400" dirty="0">
                <a:ln w="381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400" b="0" dirty="0">
                <a:ln w="28575" cmpd="sng">
                  <a:solidFill>
                    <a:srgbClr val="0066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Real Bearded Santas</a:t>
            </a:r>
            <a:r>
              <a:rPr lang="en-US" sz="4400" b="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sz="4800" b="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CC99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4580" name="Picture 4" descr="From..To..Everyth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75" y="1371600"/>
            <a:ext cx="8991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icture 4"/>
          <p:cNvSpPr>
            <a:spLocks noGrp="1"/>
          </p:cNvSpPr>
          <p:nvPr>
            <p:ph type="subTitle" idx="4294967295"/>
          </p:nvPr>
        </p:nvSpPr>
        <p:spPr>
          <a:xfrm>
            <a:off x="228600" y="5943600"/>
            <a:ext cx="8763000" cy="381000"/>
          </a:xfrm>
          <a:solidFill>
            <a:srgbClr val="C00000"/>
          </a:solidFill>
        </p:spPr>
        <p:txBody>
          <a:bodyPr lIns="45720" rIns="45720">
            <a:noAutofit/>
          </a:bodyPr>
          <a:lstStyle/>
          <a:p>
            <a:pPr marL="0" marR="64008" indent="0" algn="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400" dirty="0">
                <a:ln w="3175">
                  <a:solidFill>
                    <a:srgbClr val="006600"/>
                  </a:solidFill>
                </a:ln>
                <a:solidFill>
                  <a:srgbClr val="FFFF00"/>
                </a:solidFill>
              </a:rPr>
              <a:t>Don’t you know a few who’d LOVE to share what we have? </a:t>
            </a:r>
          </a:p>
        </p:txBody>
      </p:sp>
      <p:sp>
        <p:nvSpPr>
          <p:cNvPr id="14" name="Text Box 5"/>
          <p:cNvSpPr txBox="1"/>
          <p:nvPr/>
        </p:nvSpPr>
        <p:spPr>
          <a:xfrm>
            <a:off x="3886200" y="6324600"/>
            <a:ext cx="5029200" cy="4619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Well…. </a:t>
            </a:r>
            <a:r>
              <a:rPr lang="en-US" sz="2400" dirty="0"/>
              <a:t>WHO SAYS THEY CAN’T??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sp>
        <p:nvSpPr>
          <p:cNvPr id="2" name="Rectangle 2"/>
          <p:cNvSpPr>
            <a:spLocks noGrp="1"/>
          </p:cNvSpPr>
          <p:nvPr>
            <p:ph idx="4294967295"/>
          </p:nvPr>
        </p:nvSpPr>
        <p:spPr>
          <a:xfrm>
            <a:off x="228600" y="76200"/>
            <a:ext cx="8458200" cy="533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 eaLnBrk="1" hangingPunct="1">
              <a:buFont typeface="Wingdings 3"/>
              <a:buNone/>
              <a:defRPr/>
            </a:pPr>
            <a:r>
              <a:rPr lang="en-US" sz="2500" smtClean="0">
                <a:solidFill>
                  <a:schemeClr val="tx1"/>
                </a:solidFill>
              </a:rPr>
              <a:t>That’s why today, after many months of planning, </a:t>
            </a:r>
          </a:p>
        </p:txBody>
      </p:sp>
      <p:sp>
        <p:nvSpPr>
          <p:cNvPr id="3" name="Picture 3"/>
          <p:cNvSpPr>
            <a:spLocks noGrp="1"/>
          </p:cNvSpPr>
          <p:nvPr>
            <p:ph type="title" idx="4294967295"/>
          </p:nvPr>
        </p:nvSpPr>
        <p:spPr>
          <a:xfrm>
            <a:off x="152400" y="685800"/>
            <a:ext cx="8839200" cy="609600"/>
          </a:xfrm>
          <a:gradFill>
            <a:gsLst>
              <a:gs pos="0">
                <a:schemeClr val="accent5">
                  <a:shade val="15000"/>
                  <a:satMod val="180000"/>
                </a:schemeClr>
              </a:gs>
              <a:gs pos="50000">
                <a:schemeClr val="accent5">
                  <a:shade val="45000"/>
                  <a:satMod val="170000"/>
                </a:schemeClr>
              </a:gs>
              <a:gs pos="70000">
                <a:schemeClr val="accent5">
                  <a:tint val="99000"/>
                  <a:shade val="65000"/>
                  <a:satMod val="155000"/>
                </a:schemeClr>
              </a:gs>
              <a:gs pos="100000">
                <a:schemeClr val="accent5">
                  <a:tint val="95500"/>
                  <a:shade val="100000"/>
                  <a:satMod val="155000"/>
                </a:schemeClr>
              </a:gs>
            </a:gsLst>
          </a:gradFill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5">
                <a:satMod val="30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 </a:t>
            </a:r>
            <a:r>
              <a:rPr lang="en-US" sz="3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International Order </a:t>
            </a:r>
            <a:r>
              <a:rPr lang="en-US" sz="2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of </a:t>
            </a:r>
            <a:r>
              <a:rPr lang="en-US" sz="3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Santas </a:t>
            </a:r>
            <a:r>
              <a:rPr lang="en-US" sz="2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 launching:</a:t>
            </a:r>
            <a:endParaRPr lang="en-US" sz="32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5605" name="Picture 3" descr="O.C.C.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524000"/>
            <a:ext cx="6248400" cy="4419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800600" y="6096000"/>
            <a:ext cx="4136069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FFF00"/>
                </a:solidFill>
              </a:rPr>
              <a:t>HERE’S WHY WE’RE SO EXCITED: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sp>
        <p:nvSpPr>
          <p:cNvPr id="5" name="Picture 2"/>
          <p:cNvSpPr>
            <a:spLocks noGrp="1"/>
          </p:cNvSpPr>
          <p:nvPr>
            <p:ph type="ctrTitle" idx="4294967295"/>
          </p:nvPr>
        </p:nvSpPr>
        <p:spPr>
          <a:xfrm>
            <a:off x="0" y="76200"/>
            <a:ext cx="9144000" cy="457200"/>
          </a:xfrm>
          <a:ln w="55000" cmpd="thickThin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>
                <a:ln/>
                <a:solidFill>
                  <a:schemeClr val="accent3"/>
                </a:solidFill>
              </a:rPr>
              <a:t>You know what’s the </a:t>
            </a:r>
            <a:r>
              <a:rPr lang="en-US" sz="28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HOLY GRAIL </a:t>
            </a:r>
            <a:r>
              <a:rPr lang="en-US" sz="2400" dirty="0">
                <a:ln/>
                <a:solidFill>
                  <a:schemeClr val="accent3"/>
                </a:solidFill>
              </a:rPr>
              <a:t>of Web Design today?</a:t>
            </a:r>
          </a:p>
        </p:txBody>
      </p:sp>
      <p:sp>
        <p:nvSpPr>
          <p:cNvPr id="6" name="Picture 3"/>
          <p:cNvSpPr>
            <a:spLocks noGrp="1"/>
          </p:cNvSpPr>
          <p:nvPr>
            <p:ph type="subTitle" idx="4294967295"/>
          </p:nvPr>
        </p:nvSpPr>
        <p:spPr>
          <a:xfrm>
            <a:off x="76200" y="5562600"/>
            <a:ext cx="3581400" cy="1066800"/>
          </a:xfrm>
          <a:ln w="63500" cmpd="thickThin"/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45720" rIns="45720" anchor="ctr">
            <a:normAutofit fontScale="70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64008" indent="0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sz="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0" marR="64008" indent="0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4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UNIVERSAL </a:t>
            </a:r>
          </a:p>
          <a:p>
            <a:pPr marL="0" marR="64008" indent="0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4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TRANSLATION!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6629" name="Picture 2" descr="Translator Montage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075" y="533400"/>
            <a:ext cx="8959850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/>
          <p:nvPr/>
        </p:nvSpPr>
        <p:spPr>
          <a:xfrm>
            <a:off x="3657600" y="5562600"/>
            <a:ext cx="5486400" cy="107791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The Bible says the people of Babel decided to show God </a:t>
            </a:r>
            <a:r>
              <a:rPr lang="en-US" sz="1600" b="1" u="sng" dirty="0"/>
              <a:t>their</a:t>
            </a:r>
            <a:r>
              <a:rPr lang="en-US" sz="1600" dirty="0"/>
              <a:t> greatness— by building a tower to heaven; for this hubris, He scattered them to the winds, and then imposed “languages” to KEEP them apart</a:t>
            </a:r>
            <a:r>
              <a:rPr lang="en-US" sz="1000" dirty="0"/>
              <a:t>. </a:t>
            </a:r>
            <a:r>
              <a:rPr lang="en-US" sz="800" dirty="0"/>
              <a:t>(Gen 11:1-9)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sp>
        <p:nvSpPr>
          <p:cNvPr id="3" name="Pictur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95400"/>
          </a:xfrm>
          <a:gradFill flip="none">
            <a:gsLst>
              <a:gs pos="0">
                <a:schemeClr val="accent5">
                  <a:shade val="15000"/>
                  <a:satMod val="180000"/>
                </a:schemeClr>
              </a:gs>
              <a:gs pos="50000">
                <a:schemeClr val="accent5">
                  <a:shade val="45000"/>
                  <a:satMod val="170000"/>
                </a:schemeClr>
              </a:gs>
              <a:gs pos="70000">
                <a:schemeClr val="accent5">
                  <a:tint val="99000"/>
                  <a:shade val="65000"/>
                  <a:satMod val="155000"/>
                </a:schemeClr>
              </a:gs>
              <a:gs pos="100000">
                <a:schemeClr val="accent5">
                  <a:tint val="95500"/>
                  <a:shade val="100000"/>
                  <a:satMod val="155000"/>
                </a:schemeClr>
              </a:gs>
            </a:gsLst>
            <a:lin scaled="1"/>
            <a:tileRect/>
          </a:gradFill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5">
                <a:satMod val="30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Soon, your personal associations will no longer be limited by your </a:t>
            </a:r>
            <a:r>
              <a:rPr lang="en-US" sz="2800" spc="50" dirty="0">
                <a:ln w="11430"/>
                <a:solidFill>
                  <a:srgbClr val="FFCC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LOCATION</a:t>
            </a:r>
            <a:r>
              <a:rPr lang="en-US" sz="28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OR your </a:t>
            </a:r>
            <a:r>
              <a:rPr lang="en-US" sz="2800" spc="50" dirty="0">
                <a:ln w="11430"/>
                <a:solidFill>
                  <a:srgbClr val="FFCC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LANGUAGE</a:t>
            </a:r>
            <a:r>
              <a:rPr lang="en-US" sz="2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sz="2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2400" spc="50" dirty="0">
                <a:ln w="3175">
                  <a:noFill/>
                </a:ln>
                <a:solidFill>
                  <a:srgbClr val="66FF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—You Can Have Friends </a:t>
            </a:r>
            <a:r>
              <a:rPr lang="en-US" sz="2400" spc="50" dirty="0">
                <a:ln w="3175">
                  <a:noFill/>
                </a:ln>
                <a:solidFill>
                  <a:srgbClr val="99FF9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ANYWHERE IN THE WORLD!</a:t>
            </a:r>
            <a:endParaRPr lang="en-US" sz="2400" spc="50" dirty="0">
              <a:ln w="11430"/>
              <a:solidFill>
                <a:srgbClr val="99FF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Picture 3"/>
          <p:cNvSpPr>
            <a:spLocks noGrp="1"/>
          </p:cNvSpPr>
          <p:nvPr>
            <p:ph idx="4294967295"/>
          </p:nvPr>
        </p:nvSpPr>
        <p:spPr>
          <a:xfrm>
            <a:off x="0" y="1295400"/>
            <a:ext cx="9144000" cy="457201"/>
          </a:xfrm>
          <a:ln w="55000" cmpd="thickThin">
            <a:solidFill>
              <a:srgbClr val="FF5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77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b="1" spc="50" dirty="0">
                <a:ln w="3175">
                  <a:noFill/>
                </a:ln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Here’s what your “CONTACTS” list may look like in a few years:</a:t>
            </a:r>
          </a:p>
        </p:txBody>
      </p:sp>
      <p:pic>
        <p:nvPicPr>
          <p:cNvPr id="27653" name="Picture 2" descr="ChristmasCommunity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8229600" cy="4414838"/>
          </a:xfrm>
          <a:prstGeom prst="rect">
            <a:avLst/>
          </a:prstGeom>
          <a:noFill/>
          <a:ln w="57150">
            <a:solidFill>
              <a:srgbClr val="FF5050"/>
            </a:solidFill>
            <a:miter lim="800000"/>
            <a:headEnd/>
            <a:tailEnd/>
          </a:ln>
        </p:spPr>
      </p:pic>
      <p:sp>
        <p:nvSpPr>
          <p:cNvPr id="5" name="Text Box 5"/>
          <p:cNvSpPr txBox="1"/>
          <p:nvPr/>
        </p:nvSpPr>
        <p:spPr>
          <a:xfrm>
            <a:off x="152400" y="6218238"/>
            <a:ext cx="8823325" cy="461962"/>
          </a:xfrm>
          <a:prstGeom prst="rect">
            <a:avLst/>
          </a:prstGeom>
          <a:solidFill>
            <a:srgbClr val="11045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00"/>
                </a:solidFill>
              </a:rPr>
              <a:t>HOW CAN WE HELP OUR MEMBERS GET </a:t>
            </a:r>
            <a:r>
              <a:rPr lang="en-US" sz="2400" b="1" i="1" u="sng" dirty="0">
                <a:solidFill>
                  <a:srgbClr val="FFFF00"/>
                </a:solidFill>
              </a:rPr>
              <a:t>READY</a:t>
            </a:r>
            <a:r>
              <a:rPr lang="en-US" sz="2400" dirty="0">
                <a:solidFill>
                  <a:srgbClr val="FFFF00"/>
                </a:solidFill>
              </a:rPr>
              <a:t>  FOR IT ?</a:t>
            </a:r>
          </a:p>
        </p:txBody>
      </p:sp>
      <p:sp>
        <p:nvSpPr>
          <p:cNvPr id="27655" name="Text Box 6"/>
          <p:cNvSpPr txBox="1">
            <a:spLocks noChangeArrowheads="1"/>
          </p:cNvSpPr>
          <p:nvPr/>
        </p:nvSpPr>
        <p:spPr bwMode="auto">
          <a:xfrm>
            <a:off x="4191000" y="5181600"/>
            <a:ext cx="3048000" cy="646113"/>
          </a:xfrm>
          <a:prstGeom prst="rect">
            <a:avLst/>
          </a:prstGeom>
          <a:solidFill>
            <a:srgbClr val="FFFF66">
              <a:alpha val="8705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Lucida Sans Unicode" pitchFamily="34" charset="0"/>
              </a:rPr>
              <a:t>We KNOW it’s coming—</a:t>
            </a:r>
          </a:p>
          <a:p>
            <a:r>
              <a:rPr lang="en-US">
                <a:solidFill>
                  <a:srgbClr val="0000FF"/>
                </a:solidFill>
                <a:latin typeface="Lucida Sans Unicode" pitchFamily="34" charset="0"/>
              </a:rPr>
              <a:t>the only QUESTION is: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pic>
        <p:nvPicPr>
          <p:cNvPr id="4" name="Picture 2" descr="MIGS-ProfilePhoto200p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1914525" cy="2857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Picture 3"/>
          <p:cNvSpPr>
            <a:spLocks noGrp="1"/>
          </p:cNvSpPr>
          <p:nvPr>
            <p:ph type="title" idx="4294967295"/>
          </p:nvPr>
        </p:nvSpPr>
        <p:spPr>
          <a:xfrm>
            <a:off x="2209800" y="152400"/>
            <a:ext cx="6705600" cy="838200"/>
          </a:xfrm>
          <a:gradFill>
            <a:gsLst>
              <a:gs pos="0">
                <a:schemeClr val="accent2">
                  <a:shade val="15000"/>
                  <a:satMod val="180000"/>
                </a:schemeClr>
              </a:gs>
              <a:gs pos="50000">
                <a:schemeClr val="accent2">
                  <a:shade val="45000"/>
                  <a:satMod val="170000"/>
                </a:schemeClr>
              </a:gs>
              <a:gs pos="70000">
                <a:schemeClr val="accent2">
                  <a:tint val="99000"/>
                  <a:shade val="65000"/>
                  <a:satMod val="155000"/>
                </a:schemeClr>
              </a:gs>
              <a:gs pos="100000">
                <a:schemeClr val="accent2">
                  <a:tint val="95500"/>
                  <a:shade val="100000"/>
                  <a:satMod val="155000"/>
                </a:schemeClr>
              </a:gs>
            </a:gsLst>
          </a:gradFill>
          <a:ln>
            <a:solidFill>
              <a:schemeClr val="accent2"/>
            </a:solidFill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Santa Ric Erwin here…</a:t>
            </a:r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2286000" y="1143000"/>
            <a:ext cx="65659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Lucida Sans Unicode" pitchFamily="34" charset="0"/>
              </a:rPr>
              <a:t>I have BIG news for members of the </a:t>
            </a:r>
            <a:r>
              <a:rPr lang="en-US" sz="2800" b="1" dirty="0">
                <a:latin typeface="Lucida Sans Unicode" pitchFamily="34" charset="0"/>
              </a:rPr>
              <a:t>International Order of Santas</a:t>
            </a:r>
            <a:r>
              <a:rPr lang="en-US" sz="2400" dirty="0">
                <a:latin typeface="Lucida Sans Unicode" pitchFamily="34" charset="0"/>
              </a:rPr>
              <a:t>!</a:t>
            </a:r>
          </a:p>
          <a:p>
            <a:r>
              <a:rPr lang="en-US" sz="2400" dirty="0">
                <a:latin typeface="Lucida Sans Unicode" pitchFamily="34" charset="0"/>
              </a:rPr>
              <a:t>But first, I’d like to take </a:t>
            </a:r>
            <a:r>
              <a:rPr lang="en-US" sz="2400" dirty="0" smtClean="0">
                <a:latin typeface="Lucida Sans Unicode" pitchFamily="34" charset="0"/>
              </a:rPr>
              <a:t>just </a:t>
            </a:r>
            <a:r>
              <a:rPr lang="en-US" sz="2400" dirty="0">
                <a:latin typeface="Lucida Sans Unicode" pitchFamily="34" charset="0"/>
              </a:rPr>
              <a:t>a moment to explain (if not apologize for) our rather “leisurely” growth rate the past year or so</a:t>
            </a:r>
          </a:p>
        </p:txBody>
      </p:sp>
      <p:pic>
        <p:nvPicPr>
          <p:cNvPr id="10246" name="Picture 2" descr="TomHartsfield_HScropped150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4114800"/>
            <a:ext cx="1676400" cy="2613025"/>
          </a:xfrm>
          <a:prstGeom prst="rect">
            <a:avLst/>
          </a:prstGeom>
          <a:solidFill>
            <a:schemeClr val="bg1"/>
          </a:solidFill>
          <a:ln w="55000" cmpd="thickThin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7" name="Text Box 6"/>
          <p:cNvSpPr txBox="1"/>
          <p:nvPr/>
        </p:nvSpPr>
        <p:spPr>
          <a:xfrm>
            <a:off x="1905000" y="4419600"/>
            <a:ext cx="5334000" cy="1200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Arial Rounded MT Bold" pitchFamily="34" charset="0"/>
              </a:rPr>
              <a:t>Let’s begin by thanking </a:t>
            </a:r>
            <a:r>
              <a:rPr lang="en-US" b="1" u="sng" dirty="0">
                <a:latin typeface="Arial Rounded MT Bold" pitchFamily="34" charset="0"/>
              </a:rPr>
              <a:t>our FOUNDER</a:t>
            </a:r>
            <a:r>
              <a:rPr lang="en-US" dirty="0">
                <a:latin typeface="Arial Rounded MT Bold" pitchFamily="34" charset="0"/>
              </a:rPr>
              <a:t>— he’s the man who literally  </a:t>
            </a:r>
            <a:r>
              <a:rPr lang="en-US" u="sng" dirty="0">
                <a:latin typeface="Arial Rounded MT Bold" pitchFamily="34" charset="0"/>
              </a:rPr>
              <a:t>started</a:t>
            </a:r>
            <a:r>
              <a:rPr lang="en-US" dirty="0">
                <a:latin typeface="Arial Rounded MT Bold" pitchFamily="34" charset="0"/>
              </a:rPr>
              <a:t> the global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u="sng" dirty="0">
                <a:latin typeface="Arial Rounded MT Bold" pitchFamily="34" charset="0"/>
              </a:rPr>
              <a:t>Real Bearded Santa</a:t>
            </a:r>
            <a:r>
              <a:rPr lang="en-US" i="1" dirty="0">
                <a:latin typeface="Arial Rounded MT Bold" pitchFamily="34" charset="0"/>
              </a:rPr>
              <a:t>  </a:t>
            </a:r>
            <a:r>
              <a:rPr lang="en-US" dirty="0" err="1">
                <a:latin typeface="Arial Rounded MT Bold" pitchFamily="34" charset="0"/>
              </a:rPr>
              <a:t>phenomenom</a:t>
            </a:r>
            <a:r>
              <a:rPr lang="en-US" dirty="0">
                <a:latin typeface="Arial Rounded MT Bold" pitchFamily="34" charset="0"/>
              </a:rPr>
              <a:t> in 1994, our “Reluctant Hero”:   Santa Tom Hartsfield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sp>
        <p:nvSpPr>
          <p:cNvPr id="5" name="Picture 2"/>
          <p:cNvSpPr>
            <a:spLocks noGrp="1"/>
          </p:cNvSpPr>
          <p:nvPr>
            <p:ph sz="half" idx="4294967295"/>
          </p:nvPr>
        </p:nvSpPr>
        <p:spPr>
          <a:xfrm>
            <a:off x="3063240" y="1371600"/>
            <a:ext cx="3017520" cy="4800600"/>
          </a:xfrm>
          <a:gradFill>
            <a:gsLst>
              <a:gs pos="0">
                <a:schemeClr val="accent5">
                  <a:shade val="15000"/>
                  <a:satMod val="180000"/>
                </a:schemeClr>
              </a:gs>
              <a:gs pos="50000">
                <a:schemeClr val="accent5">
                  <a:shade val="45000"/>
                  <a:satMod val="170000"/>
                </a:schemeClr>
              </a:gs>
              <a:gs pos="70000">
                <a:schemeClr val="accent5">
                  <a:tint val="99000"/>
                  <a:shade val="65000"/>
                  <a:satMod val="155000"/>
                </a:schemeClr>
              </a:gs>
              <a:gs pos="100000">
                <a:schemeClr val="accent5">
                  <a:tint val="95500"/>
                  <a:shade val="100000"/>
                  <a:satMod val="155000"/>
                </a:schemeClr>
              </a:gs>
            </a:gsLst>
          </a:gradFill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5">
                <a:satMod val="30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sz="2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Rounded MT Bold" pitchFamily="34" charset="0"/>
              <a:ea typeface="Computer" pitchFamily="2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sz="2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Rounded MT Bold" pitchFamily="34" charset="0"/>
              <a:ea typeface="Computer" pitchFamily="2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 sz="240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Rounded MT Bold" pitchFamily="34" charset="0"/>
                <a:ea typeface="Computer" pitchFamily="2" charset="0"/>
              </a:rPr>
              <a:t>“</a:t>
            </a:r>
            <a:r>
              <a:rPr lang="en-US" sz="2400" dirty="0" err="1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Rounded MT Bold" pitchFamily="34" charset="0"/>
                <a:ea typeface="Computer" pitchFamily="2" charset="0"/>
              </a:rPr>
              <a:t>YellowPages</a:t>
            </a:r>
            <a:r>
              <a:rPr lang="en-US" sz="240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Rounded MT Bold" pitchFamily="34" charset="0"/>
                <a:ea typeface="Computer" pitchFamily="2" charset="0"/>
              </a:rPr>
              <a:t>”</a:t>
            </a:r>
            <a:r>
              <a:rPr lang="en-US" sz="240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Rounded MT Bold" pitchFamily="34" charset="0"/>
                <a:ea typeface="Computer" pitchFamily="2" charset="0"/>
              </a:rPr>
              <a:t> </a:t>
            </a:r>
            <a:r>
              <a:rPr lang="en-US" sz="2000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Rounded MT Bold" pitchFamily="34" charset="0"/>
                <a:ea typeface="Computer" pitchFamily="2" charset="0"/>
              </a:rPr>
              <a:t>for IOS members</a:t>
            </a:r>
            <a:endParaRPr lang="en-US" sz="2400" dirty="0">
              <a:ln w="10160">
                <a:solidFill>
                  <a:srgbClr val="C0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Rounded MT Bold" pitchFamily="34" charset="0"/>
              <a:ea typeface="Computer" pitchFamily="2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 sz="2000" dirty="0">
                <a:ln w="10160">
                  <a:solidFill>
                    <a:srgbClr val="0000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Rounded MT Bold" pitchFamily="34" charset="0"/>
                <a:ea typeface="Computer" pitchFamily="2" charset="0"/>
              </a:rPr>
              <a:t>Show the world what you do or sell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 sz="1800" dirty="0">
                <a:ln w="10160">
                  <a:solidFill>
                    <a:srgbClr val="7030A0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Rounded MT Bold" pitchFamily="34" charset="0"/>
                <a:ea typeface="Computer" pitchFamily="2" charset="0"/>
              </a:rPr>
              <a:t>Share photos &amp; video, true or tall tales, etc </a:t>
            </a:r>
          </a:p>
          <a:p>
            <a:pPr marL="365760" indent="-256032" algn="ctr" eaLnBrk="1" fontAlgn="auto" hangingPunct="1"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 sz="1800" dirty="0">
                <a:ln w="10160">
                  <a:solidFill>
                    <a:srgbClr val="FFFF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Rounded MT Bold" pitchFamily="34" charset="0"/>
                <a:ea typeface="Computer" pitchFamily="2" charset="0"/>
              </a:rPr>
              <a:t>Link your profile to a pre-existing website </a:t>
            </a:r>
            <a:r>
              <a:rPr lang="en-US" sz="1600" dirty="0">
                <a:ln w="10160">
                  <a:solidFill>
                    <a:srgbClr val="FFFF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Rounded MT Bold" pitchFamily="34" charset="0"/>
                <a:ea typeface="Computer" pitchFamily="2" charset="0"/>
              </a:rPr>
              <a:t>(if you have one)</a:t>
            </a:r>
            <a:endParaRPr lang="en-US" sz="2400" dirty="0">
              <a:ln w="10160">
                <a:solidFill>
                  <a:srgbClr val="FFFF00"/>
                </a:solidFill>
                <a:prstDash val="solid"/>
              </a:ln>
              <a:solidFill>
                <a:schemeClr val="accent3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Rounded MT Bold" pitchFamily="34" charset="0"/>
              <a:ea typeface="Computer" pitchFamily="2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 sz="2400" dirty="0">
                <a:ln w="12700">
                  <a:solidFill>
                    <a:srgbClr val="FFFF6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Rounded MT Bold" pitchFamily="34" charset="0"/>
                <a:ea typeface="Computer" pitchFamily="2" charset="0"/>
              </a:rPr>
              <a:t>Or let us build a website </a:t>
            </a:r>
            <a:r>
              <a:rPr lang="en-US" sz="2200" dirty="0">
                <a:ln w="12700">
                  <a:solidFill>
                    <a:srgbClr val="FFFF6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Rounded MT Bold" pitchFamily="34" charset="0"/>
                <a:ea typeface="Computer" pitchFamily="2" charset="0"/>
              </a:rPr>
              <a:t>FOR</a:t>
            </a:r>
            <a:r>
              <a:rPr lang="en-US" sz="2400" dirty="0">
                <a:ln w="12700">
                  <a:solidFill>
                    <a:srgbClr val="FFFF6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Rounded MT Bold" pitchFamily="34" charset="0"/>
                <a:ea typeface="Computer" pitchFamily="2" charset="0"/>
              </a:rPr>
              <a:t> you</a:t>
            </a:r>
          </a:p>
        </p:txBody>
      </p:sp>
      <p:sp>
        <p:nvSpPr>
          <p:cNvPr id="4" name="Picture 3"/>
          <p:cNvSpPr>
            <a:spLocks noGrp="1"/>
          </p:cNvSpPr>
          <p:nvPr>
            <p:ph type="title" idx="4294967295"/>
          </p:nvPr>
        </p:nvSpPr>
        <p:spPr>
          <a:xfrm>
            <a:off x="152400" y="152400"/>
            <a:ext cx="8839200" cy="1143000"/>
          </a:xfrm>
          <a:ln w="55000" cmpd="thickThin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5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With your help, IOS will soon provide all interested Seasonal Professionals with:</a:t>
            </a:r>
          </a:p>
        </p:txBody>
      </p:sp>
      <p:sp>
        <p:nvSpPr>
          <p:cNvPr id="28677" name="Text Box 4"/>
          <p:cNvSpPr txBox="1">
            <a:spLocks/>
          </p:cNvSpPr>
          <p:nvPr/>
        </p:nvSpPr>
        <p:spPr bwMode="auto">
          <a:xfrm>
            <a:off x="609600" y="1600200"/>
            <a:ext cx="2743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}"/>
            </a:pPr>
            <a:endParaRPr lang="en-US" sz="2800">
              <a:latin typeface="Lucida Sans Unicode" pitchFamily="34" charset="0"/>
            </a:endParaRPr>
          </a:p>
        </p:txBody>
      </p:sp>
      <p:sp>
        <p:nvSpPr>
          <p:cNvPr id="8" name="Picture 5"/>
          <p:cNvSpPr>
            <a:spLocks noGrp="1"/>
          </p:cNvSpPr>
          <p:nvPr>
            <p:ph sz="half" idx="4294967295"/>
          </p:nvPr>
        </p:nvSpPr>
        <p:spPr>
          <a:xfrm>
            <a:off x="76200" y="1371600"/>
            <a:ext cx="2926080" cy="4800600"/>
          </a:xfrm>
          <a:gradFill>
            <a:gsLst>
              <a:gs pos="0">
                <a:schemeClr val="accent6">
                  <a:shade val="15000"/>
                  <a:satMod val="180000"/>
                </a:schemeClr>
              </a:gs>
              <a:gs pos="50000">
                <a:schemeClr val="accent6">
                  <a:shade val="45000"/>
                  <a:satMod val="170000"/>
                </a:schemeClr>
              </a:gs>
              <a:gs pos="70000">
                <a:schemeClr val="accent6">
                  <a:tint val="99000"/>
                  <a:shade val="65000"/>
                  <a:satMod val="155000"/>
                </a:schemeClr>
              </a:gs>
              <a:gs pos="100000">
                <a:schemeClr val="accent6">
                  <a:tint val="95500"/>
                  <a:shade val="100000"/>
                  <a:satMod val="155000"/>
                </a:schemeClr>
              </a:gs>
            </a:gsLst>
          </a:gradFill>
          <a:ln>
            <a:solidFill>
              <a:schemeClr val="accent6"/>
            </a:solidFill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>
            <a:normAutofit fontScale="40000" lnSpcReduction="20000"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10000" b="1" dirty="0" err="1">
                <a:ln w="19050">
                  <a:solidFill>
                    <a:schemeClr val="bg1"/>
                  </a:solidFill>
                </a:ln>
                <a:solidFill>
                  <a:srgbClr val="0066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IOSanta</a:t>
            </a:r>
            <a:r>
              <a:rPr lang="en-US" sz="8000" b="1" dirty="0" err="1">
                <a:ln w="19050">
                  <a:solidFill>
                    <a:schemeClr val="bg1"/>
                  </a:solidFill>
                </a:ln>
                <a:solidFill>
                  <a:srgbClr val="0066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Net</a:t>
            </a:r>
            <a:endParaRPr lang="en-US" sz="9500" b="1" dirty="0">
              <a:ln w="19050">
                <a:solidFill>
                  <a:schemeClr val="bg1"/>
                </a:solidFill>
              </a:ln>
              <a:solidFill>
                <a:srgbClr val="0066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 marL="452628" indent="-342900" eaLnBrk="1" fontAlgn="auto" hangingPunct="1">
              <a:spcAft>
                <a:spcPts val="1200"/>
              </a:spcAft>
              <a:buClr>
                <a:srgbClr val="003300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rgbClr val="003300"/>
                </a:solidFill>
                <a:latin typeface="Arial Rounded MT Bold" pitchFamily="34" charset="0"/>
              </a:rPr>
              <a:t>A simple, feature-rich Social Network for the NON-techno-geek… </a:t>
            </a:r>
            <a:r>
              <a:rPr lang="en-US" sz="2800" b="1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003300"/>
                </a:solidFill>
                <a:latin typeface="Arial Rounded MT Bold" pitchFamily="34" charset="0"/>
              </a:rPr>
              <a:t>(like, say–your average SANTA?)</a:t>
            </a:r>
            <a:endParaRPr lang="en-US" sz="4000" b="1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rgbClr val="003300"/>
              </a:solidFill>
              <a:latin typeface="Arial Rounded MT Bold" pitchFamily="34" charset="0"/>
            </a:endParaRPr>
          </a:p>
          <a:p>
            <a:pPr marL="452628" indent="-342900" eaLnBrk="1" fontAlgn="auto" hangingPunct="1">
              <a:spcAft>
                <a:spcPts val="1200"/>
              </a:spcAft>
              <a:buClr>
                <a:srgbClr val="003300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4000" b="1" dirty="0">
                <a:ln w="3175">
                  <a:solidFill>
                    <a:srgbClr val="3366FF"/>
                  </a:solidFill>
                </a:ln>
                <a:solidFill>
                  <a:srgbClr val="003300"/>
                </a:solidFill>
                <a:latin typeface="Arial Rounded MT Bold" pitchFamily="34" charset="0"/>
              </a:rPr>
              <a:t>FINALLY synch up w/ family/friends/fans on </a:t>
            </a:r>
            <a:r>
              <a:rPr lang="en-US" sz="4000" b="1" dirty="0" err="1">
                <a:ln w="3175">
                  <a:solidFill>
                    <a:srgbClr val="3366FF"/>
                  </a:solidFill>
                </a:ln>
                <a:solidFill>
                  <a:srgbClr val="003300"/>
                </a:solidFill>
                <a:latin typeface="Arial Rounded MT Bold" pitchFamily="34" charset="0"/>
              </a:rPr>
              <a:t>FaceBook</a:t>
            </a:r>
            <a:r>
              <a:rPr lang="en-US" sz="4000" b="1" dirty="0">
                <a:ln w="3175">
                  <a:solidFill>
                    <a:srgbClr val="3366FF"/>
                  </a:solidFill>
                </a:ln>
                <a:solidFill>
                  <a:srgbClr val="003300"/>
                </a:solidFill>
                <a:latin typeface="Arial Rounded MT Bold" pitchFamily="34" charset="0"/>
              </a:rPr>
              <a:t>/Twitter/etc</a:t>
            </a:r>
            <a:endParaRPr lang="en-US" sz="4000" b="1" dirty="0">
              <a:ln w="3175">
                <a:solidFill>
                  <a:srgbClr val="3366FF"/>
                </a:solidFill>
              </a:ln>
              <a:solidFill>
                <a:srgbClr val="003300"/>
              </a:solidFill>
            </a:endParaRPr>
          </a:p>
          <a:p>
            <a:pPr marL="452628" indent="-342900" eaLnBrk="1" fontAlgn="auto" hangingPunct="1">
              <a:spcAft>
                <a:spcPts val="1200"/>
              </a:spcAft>
              <a:buClr>
                <a:srgbClr val="003300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4000" b="1" dirty="0">
                <a:ln w="3175">
                  <a:solidFill>
                    <a:srgbClr val="000099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A “private party line” that allows the entire Christmas Community to share friends </a:t>
            </a:r>
            <a:r>
              <a:rPr lang="en-US" sz="3500" b="1" dirty="0">
                <a:ln w="3175">
                  <a:solidFill>
                    <a:srgbClr val="000099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SAFELY</a:t>
            </a:r>
            <a:endParaRPr lang="en-US" sz="4000" b="1" dirty="0">
              <a:ln w="3175">
                <a:solidFill>
                  <a:srgbClr val="000099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Arial Rounded MT Bold" pitchFamily="34" charset="0"/>
            </a:endParaRPr>
          </a:p>
          <a:p>
            <a:pPr marL="452628" indent="-342900" eaLnBrk="1" fontAlgn="auto" hangingPunct="1">
              <a:spcAft>
                <a:spcPts val="1200"/>
              </a:spcAft>
              <a:buClr>
                <a:srgbClr val="003300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4000" b="1" dirty="0">
                <a:ln w="3175">
                  <a:solidFill>
                    <a:srgbClr val="00B05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Peer support, tutorials, &amp; professional training</a:t>
            </a:r>
          </a:p>
          <a:p>
            <a:pPr marL="452628" indent="-342900" algn="ctr" eaLnBrk="1" fontAlgn="auto" hangingPunct="1">
              <a:spcAft>
                <a:spcPts val="1200"/>
              </a:spcAft>
              <a:buClr>
                <a:srgbClr val="003300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4000" b="1" dirty="0">
                <a:ln w="3175">
                  <a:solidFill>
                    <a:schemeClr val="tx1"/>
                  </a:solidFill>
                </a:ln>
                <a:solidFill>
                  <a:srgbClr val="003300"/>
                </a:solidFill>
                <a:latin typeface="Arial Rounded MT Bold" pitchFamily="34" charset="0"/>
              </a:rPr>
              <a:t>Don’t get frustrated— </a:t>
            </a:r>
            <a:r>
              <a:rPr lang="en-US" sz="4000" b="1" dirty="0">
                <a:solidFill>
                  <a:srgbClr val="FFFF66"/>
                </a:solidFill>
                <a:latin typeface="Arial Rounded MT Bold" pitchFamily="34" charset="0"/>
              </a:rPr>
              <a:t>get</a:t>
            </a:r>
            <a:r>
              <a:rPr lang="en-US" sz="4000" b="1" dirty="0">
                <a:solidFill>
                  <a:srgbClr val="000099"/>
                </a:solidFill>
                <a:latin typeface="Arial Rounded MT Bold" pitchFamily="34" charset="0"/>
              </a:rPr>
              <a:t> </a:t>
            </a:r>
            <a:r>
              <a:rPr lang="en-US" sz="5000" b="1" dirty="0">
                <a:solidFill>
                  <a:srgbClr val="FFFFCC"/>
                </a:solidFill>
                <a:latin typeface="Arial Rounded MT Bold" pitchFamily="34" charset="0"/>
              </a:rPr>
              <a:t>INTEGRATED</a:t>
            </a:r>
            <a:r>
              <a:rPr lang="en-US" sz="4000" b="1" dirty="0">
                <a:solidFill>
                  <a:srgbClr val="FFFF66"/>
                </a:solidFill>
                <a:latin typeface="Arial Rounded MT Bold" pitchFamily="34" charset="0"/>
              </a:rPr>
              <a:t>!!!</a:t>
            </a:r>
            <a:r>
              <a:rPr lang="en-US" sz="1600" b="1" dirty="0">
                <a:ln w="3175">
                  <a:solidFill>
                    <a:srgbClr val="0033CC"/>
                  </a:solidFill>
                </a:ln>
                <a:solidFill>
                  <a:srgbClr val="0000FF"/>
                </a:solidFill>
                <a:latin typeface="Arial Rounded MT Bold" pitchFamily="34" charset="0"/>
              </a:rPr>
              <a:t>	</a:t>
            </a:r>
          </a:p>
        </p:txBody>
      </p:sp>
      <p:sp>
        <p:nvSpPr>
          <p:cNvPr id="11" name="Picture 6"/>
          <p:cNvSpPr>
            <a:spLocks noGrp="1"/>
          </p:cNvSpPr>
          <p:nvPr>
            <p:ph sz="half" idx="4294967295"/>
          </p:nvPr>
        </p:nvSpPr>
        <p:spPr>
          <a:xfrm>
            <a:off x="6126480" y="1371600"/>
            <a:ext cx="2926080" cy="4800600"/>
          </a:xfrm>
          <a:gradFill>
            <a:gsLst>
              <a:gs pos="0">
                <a:schemeClr val="accent3">
                  <a:shade val="15000"/>
                  <a:satMod val="180000"/>
                </a:schemeClr>
              </a:gs>
              <a:gs pos="50000">
                <a:schemeClr val="accent3">
                  <a:shade val="45000"/>
                  <a:satMod val="170000"/>
                </a:schemeClr>
              </a:gs>
              <a:gs pos="70000">
                <a:schemeClr val="accent3">
                  <a:tint val="99000"/>
                  <a:shade val="65000"/>
                  <a:satMod val="155000"/>
                </a:schemeClr>
              </a:gs>
              <a:gs pos="100000">
                <a:schemeClr val="accent3">
                  <a:tint val="95500"/>
                  <a:shade val="100000"/>
                  <a:satMod val="155000"/>
                </a:schemeClr>
              </a:gs>
            </a:gsLst>
          </a:gradFill>
          <a:ln>
            <a:solidFill>
              <a:schemeClr val="accent3"/>
            </a:solidFill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4400" dirty="0" err="1">
                <a:ln w="9525">
                  <a:solidFill>
                    <a:schemeClr val="tx1"/>
                  </a:solidFill>
                </a:ln>
                <a:solidFill>
                  <a:srgbClr val="C00000"/>
                </a:solidFill>
                <a:latin typeface="Computer" pitchFamily="2" charset="0"/>
                <a:ea typeface="Computer" pitchFamily="2" charset="0"/>
              </a:rPr>
              <a:t>IOSyber</a:t>
            </a:r>
            <a:r>
              <a:rPr lang="en-US" sz="3200" dirty="0">
                <a:ln w="9525">
                  <a:solidFill>
                    <a:schemeClr val="tx1"/>
                  </a:solidFill>
                </a:ln>
                <a:solidFill>
                  <a:srgbClr val="C00000"/>
                </a:solidFill>
                <a:latin typeface="Computer" pitchFamily="2" charset="0"/>
                <a:ea typeface="Computer" pitchFamily="2" charset="0"/>
              </a:rPr>
              <a:t>-Store</a:t>
            </a:r>
            <a:endParaRPr lang="en-US" sz="2000" dirty="0">
              <a:ln w="9525">
                <a:solidFill>
                  <a:schemeClr val="tx1"/>
                </a:solidFill>
              </a:ln>
              <a:solidFill>
                <a:srgbClr val="C00000"/>
              </a:solidFill>
              <a:latin typeface="Computer" pitchFamily="2" charset="0"/>
              <a:ea typeface="Computer" pitchFamily="2" charset="0"/>
            </a:endParaRPr>
          </a:p>
        </p:txBody>
      </p:sp>
      <p:pic>
        <p:nvPicPr>
          <p:cNvPr id="28680" name="Picture 2" descr="WINTER-n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2300" y="1447800"/>
            <a:ext cx="28194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248400" y="2133600"/>
            <a:ext cx="2743200" cy="39241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+mn-lt"/>
              </a:rPr>
              <a:t>Products / Services offered </a:t>
            </a:r>
            <a:r>
              <a:rPr lang="en-US" sz="2000" b="1" u="sng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+mn-lt"/>
              </a:rPr>
              <a:t>BY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+mn-lt"/>
              </a:rPr>
              <a:t> members </a:t>
            </a:r>
            <a:r>
              <a:rPr lang="en-US" sz="2000" b="1" i="1" u="sng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+mn-lt"/>
              </a:rPr>
              <a:t>FOR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+mn-lt"/>
              </a:rPr>
              <a:t>  members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sz="2000" dirty="0">
                <a:ln w="1905">
                  <a:solidFill>
                    <a:srgbClr val="FF0000"/>
                  </a:solidFill>
                </a:ln>
                <a:solidFill>
                  <a:srgbClr val="0000FF"/>
                </a:solidFill>
                <a:latin typeface="+mn-lt"/>
              </a:rPr>
              <a:t>Shop OR browse—by, Product, Vendor or Category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sz="20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+mn-lt"/>
              </a:rPr>
              <a:t>Peer reviews &amp; feedback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sz="2000" dirty="0">
                <a:latin typeface="+mn-lt"/>
              </a:rPr>
              <a:t>Turbo-SSL Security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sz="2000" dirty="0">
                <a:solidFill>
                  <a:srgbClr val="FFFF00"/>
                </a:solidFill>
                <a:latin typeface="+mn-lt"/>
              </a:rPr>
              <a:t>Can you say, 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000" dirty="0">
                <a:ln>
                  <a:solidFill>
                    <a:srgbClr val="0000FF"/>
                  </a:solidFill>
                </a:ln>
                <a:solidFill>
                  <a:srgbClr val="FFFF66"/>
                </a:solidFill>
                <a:latin typeface="+mn-lt"/>
              </a:rPr>
              <a:t>“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FFFF66"/>
                </a:solidFill>
                <a:latin typeface="+mn-lt"/>
              </a:rPr>
              <a:t>CROWN JEWEL</a:t>
            </a:r>
            <a:r>
              <a:rPr lang="en-US" sz="2000" dirty="0">
                <a:ln>
                  <a:solidFill>
                    <a:srgbClr val="0000FF"/>
                  </a:solidFill>
                </a:ln>
                <a:solidFill>
                  <a:srgbClr val="FFFF66"/>
                </a:solidFill>
                <a:latin typeface="+mn-lt"/>
              </a:rPr>
              <a:t>”?</a:t>
            </a:r>
          </a:p>
        </p:txBody>
      </p:sp>
      <p:pic>
        <p:nvPicPr>
          <p:cNvPr id="28682" name="Picture 12" descr="IOSyber-Store500p.gif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447800"/>
            <a:ext cx="2819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52400" y="6324600"/>
            <a:ext cx="89154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…and I </a:t>
            </a:r>
            <a:r>
              <a:rPr lang="en-US" sz="1600" u="sng" dirty="0"/>
              <a:t>KNOW</a:t>
            </a:r>
            <a:r>
              <a:rPr lang="en-US" sz="1600" dirty="0"/>
              <a:t> we </a:t>
            </a:r>
            <a:r>
              <a:rPr lang="en-US" sz="1600" b="1" dirty="0"/>
              <a:t>can</a:t>
            </a:r>
            <a:r>
              <a:rPr lang="en-US" sz="1600" dirty="0"/>
              <a:t> do </a:t>
            </a:r>
            <a:r>
              <a:rPr lang="en-US" sz="1600" b="1" u="sng" dirty="0"/>
              <a:t>all</a:t>
            </a:r>
            <a:r>
              <a:rPr lang="en-US" sz="1600" dirty="0"/>
              <a:t> of this– </a:t>
            </a:r>
            <a:r>
              <a:rPr lang="en-US" b="1" u="sng" dirty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</a:rPr>
              <a:t>because we’re DOING IT NOW—</a:t>
            </a:r>
            <a:r>
              <a:rPr lang="en-US" sz="1600" b="1" u="sng" dirty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</a:rPr>
              <a:t>for SANTAS</a:t>
            </a:r>
            <a:r>
              <a:rPr lang="en-US" b="1" u="sng" dirty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</a:rPr>
              <a:t>!</a:t>
            </a:r>
            <a:endParaRPr lang="en-US" b="1" i="1" u="sng" dirty="0">
              <a:ln>
                <a:solidFill>
                  <a:schemeClr val="bg1"/>
                </a:solidFill>
              </a:ln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sp>
        <p:nvSpPr>
          <p:cNvPr id="4" name="Picture 2"/>
          <p:cNvSpPr>
            <a:spLocks noGrp="1"/>
          </p:cNvSpPr>
          <p:nvPr>
            <p:ph type="ctrTitle" idx="4294967295"/>
          </p:nvPr>
        </p:nvSpPr>
        <p:spPr>
          <a:xfrm>
            <a:off x="457200" y="457200"/>
            <a:ext cx="8534400" cy="4572000"/>
          </a:xfrm>
          <a:solidFill>
            <a:srgbClr val="0000FF"/>
          </a:solidFill>
          <a:ln w="55000" cmpd="thickThin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t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Ok, Ric, sounds good...</a:t>
            </a:r>
            <a:r>
              <a:rPr lang="en-US" sz="3200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/>
            </a:r>
            <a:br>
              <a:rPr lang="en-US" sz="3200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2800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I </a:t>
            </a:r>
            <a:r>
              <a:rPr lang="en-US" sz="2800" u="sng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DO</a:t>
            </a:r>
            <a:r>
              <a:rPr lang="en-US" sz="2800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 think </a:t>
            </a:r>
            <a:r>
              <a:rPr lang="en-US" sz="4000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FORBS </a:t>
            </a:r>
            <a:r>
              <a:rPr lang="en-US" sz="2800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is </a:t>
            </a:r>
            <a:r>
              <a:rPr lang="en-US" sz="3600" i="1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GREAT</a:t>
            </a:r>
            <a:r>
              <a:rPr lang="en-US" sz="2800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,</a:t>
            </a:r>
            <a:r>
              <a:rPr lang="en-US" sz="3200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3600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/>
            </a:r>
            <a:br>
              <a:rPr lang="en-US" sz="3600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3600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&amp; I </a:t>
            </a:r>
            <a:r>
              <a:rPr lang="en-US" sz="3600" u="sng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can</a:t>
            </a:r>
            <a:r>
              <a:rPr lang="en-US" sz="3600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 think of lots of </a:t>
            </a:r>
            <a:br>
              <a:rPr lang="en-US" sz="3600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3600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folks who’d LOVE to</a:t>
            </a:r>
            <a:br>
              <a:rPr lang="en-US" sz="3600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3600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 share what we have</a:t>
            </a:r>
            <a:br>
              <a:rPr lang="en-US" sz="3600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3600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 with each other here; </a:t>
            </a:r>
            <a:br>
              <a:rPr lang="en-US" sz="3600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3600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so I won’t mind if you  </a:t>
            </a:r>
            <a:br>
              <a:rPr lang="en-US" sz="3600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3200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CUT TO THE CHASE...</a:t>
            </a:r>
            <a:endParaRPr lang="en-US" sz="3600" b="0" dirty="0"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12" name="Picture 3"/>
          <p:cNvSpPr>
            <a:spLocks noGrp="1"/>
          </p:cNvSpPr>
          <p:nvPr>
            <p:ph type="subTitle" idx="4294967295"/>
          </p:nvPr>
        </p:nvSpPr>
        <p:spPr>
          <a:xfrm>
            <a:off x="1219200" y="5562600"/>
            <a:ext cx="7772400" cy="1199704"/>
          </a:xfr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 w="63500" cmpd="thickThin"/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marL="2743200" lvl="6" indent="0" algn="r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/>
            </a:pP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ONE FINAL QUESTION:</a:t>
            </a:r>
          </a:p>
        </p:txBody>
      </p:sp>
      <p:pic>
        <p:nvPicPr>
          <p:cNvPr id="29701" name="Picture 5" descr="Santa-shrug_trans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47244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sp>
        <p:nvSpPr>
          <p:cNvPr id="11" name="Picture 2"/>
          <p:cNvSpPr>
            <a:spLocks noGrp="1"/>
          </p:cNvSpPr>
          <p:nvPr>
            <p:ph type="title" idx="4294967295"/>
          </p:nvPr>
        </p:nvSpPr>
        <p:spPr>
          <a:xfrm>
            <a:off x="152400" y="685800"/>
            <a:ext cx="8458200" cy="6019800"/>
          </a:xfrm>
          <a:solidFill>
            <a:srgbClr val="92D050"/>
          </a:solidFill>
          <a:ln w="76200">
            <a:solidFill>
              <a:srgbClr val="003300"/>
            </a:solidFill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b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dirty="0">
                <a:ln w="38100">
                  <a:solidFill>
                    <a:srgbClr val="00330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/>
            </a:r>
            <a:br>
              <a:rPr lang="en-US" sz="6000" dirty="0">
                <a:ln w="38100">
                  <a:solidFill>
                    <a:srgbClr val="00330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5400" dirty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JUST</a:t>
            </a:r>
            <a:br>
              <a:rPr lang="en-US" sz="5400" dirty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5400" dirty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HOW </a:t>
            </a:r>
            <a:r>
              <a:rPr lang="en-US" sz="6000" dirty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/>
            </a:r>
            <a:br>
              <a:rPr lang="en-US" sz="6000" dirty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4800" dirty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MUCH</a:t>
            </a:r>
            <a:r>
              <a:rPr lang="en-US" sz="6000" dirty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/>
            </a:r>
            <a:br>
              <a:rPr lang="en-US" sz="6000" dirty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6000" dirty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IS ALL</a:t>
            </a:r>
            <a:br>
              <a:rPr lang="en-US" sz="6000" dirty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6000" dirty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THIS</a:t>
            </a:r>
            <a:br>
              <a:rPr lang="en-US" sz="6000" dirty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4800" dirty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GONNA</a:t>
            </a:r>
            <a:r>
              <a:rPr lang="en-US" sz="6000" dirty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/>
            </a:r>
            <a:br>
              <a:rPr lang="en-US" sz="6000" dirty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6000" dirty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COST????</a:t>
            </a:r>
            <a:r>
              <a:rPr lang="en-US" sz="6000" dirty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opperplate Gothic Bold"/>
              </a:rPr>
              <a:t> </a:t>
            </a:r>
            <a:endParaRPr lang="en-US" sz="6000" dirty="0">
              <a:ln w="38100">
                <a:solidFill>
                  <a:srgbClr val="003300"/>
                </a:solidFill>
              </a:ln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30724" name="Picture 11" descr="Computer$AttackingSanta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0"/>
            <a:ext cx="7419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pic>
        <p:nvPicPr>
          <p:cNvPr id="31747" name="Picture 4" descr="SantaBigBeard-with-IOS-Flag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81200"/>
            <a:ext cx="426720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3"/>
          <p:cNvSpPr>
            <a:spLocks noGrp="1"/>
          </p:cNvSpPr>
          <p:nvPr>
            <p:ph idx="4294967295"/>
          </p:nvPr>
        </p:nvSpPr>
        <p:spPr>
          <a:xfrm>
            <a:off x="152400" y="1481138"/>
            <a:ext cx="8839200" cy="4525962"/>
          </a:xfrm>
        </p:spPr>
        <p:txBody>
          <a:bodyPr/>
          <a:lstStyle/>
          <a:p>
            <a:pPr eaLnBrk="1" hangingPunct="1">
              <a:buFont typeface="Wingdings 3" pitchFamily="18" charset="2"/>
              <a:buNone/>
            </a:pPr>
            <a:r>
              <a:rPr lang="en-US" smtClean="0"/>
              <a:t>At least, </a:t>
            </a:r>
            <a:r>
              <a:rPr lang="en-US" u="sng" smtClean="0"/>
              <a:t>nothing most of us haven’t paid </a:t>
            </a:r>
            <a:r>
              <a:rPr lang="en-US" b="1" u="sng" smtClean="0"/>
              <a:t>ALREADY</a:t>
            </a:r>
            <a:r>
              <a:rPr lang="en-US" smtClean="0"/>
              <a:t>:</a:t>
            </a:r>
          </a:p>
        </p:txBody>
      </p:sp>
      <p:sp>
        <p:nvSpPr>
          <p:cNvPr id="3" name="Picture 4"/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8763000" cy="1295400"/>
          </a:xfrm>
          <a:ln w="550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Brace yourself–this might hurt a bit:</a:t>
            </a:r>
            <a:br>
              <a:rPr lang="en-US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for </a:t>
            </a:r>
            <a:r>
              <a:rPr lang="en-US" sz="3600" u="sng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almost ALL of this</a:t>
            </a:r>
            <a:r>
              <a:rPr lang="en-US" sz="3600" b="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, you</a:t>
            </a:r>
            <a:r>
              <a:rPr lang="en-US" sz="36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 will pay</a:t>
            </a:r>
            <a:r>
              <a:rPr lang="en-US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…</a:t>
            </a:r>
            <a:r>
              <a:rPr lang="en-US" sz="22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NOTHING</a:t>
            </a:r>
            <a:endParaRPr lang="en-US" dirty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31750" name="Text Box 5"/>
          <p:cNvSpPr txBox="1">
            <a:spLocks noChangeArrowheads="1"/>
          </p:cNvSpPr>
          <p:nvPr/>
        </p:nvSpPr>
        <p:spPr bwMode="auto">
          <a:xfrm>
            <a:off x="3886200" y="1981200"/>
            <a:ext cx="5029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buFontTx/>
              <a:buBlip>
                <a:blip r:embed="rId3"/>
              </a:buBlip>
            </a:pPr>
            <a:r>
              <a:rPr lang="en-US" sz="3200">
                <a:latin typeface="Lucida Sans Unicode" pitchFamily="34" charset="0"/>
              </a:rPr>
              <a:t>For the first time since 2008, IOS will again collect annual dues...</a:t>
            </a:r>
          </a:p>
        </p:txBody>
      </p:sp>
      <p:sp>
        <p:nvSpPr>
          <p:cNvPr id="31751" name="Text Box 6"/>
          <p:cNvSpPr txBox="1">
            <a:spLocks noChangeArrowheads="1"/>
          </p:cNvSpPr>
          <p:nvPr/>
        </p:nvSpPr>
        <p:spPr bwMode="auto">
          <a:xfrm>
            <a:off x="3124200" y="3657600"/>
            <a:ext cx="586740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4"/>
              </a:buBlip>
            </a:pPr>
            <a:r>
              <a:rPr lang="en-US" sz="2400">
                <a:latin typeface="Lucida Sans Unicode" pitchFamily="34" charset="0"/>
              </a:rPr>
              <a:t>All new members, as well as existing members who’d like a                </a:t>
            </a:r>
            <a:r>
              <a:rPr lang="en-US" sz="2800" b="1">
                <a:latin typeface="Lucida Sans Unicode" pitchFamily="34" charset="0"/>
              </a:rPr>
              <a:t>2011 Membership Certificate</a:t>
            </a:r>
          </a:p>
          <a:p>
            <a:endParaRPr lang="en-US" sz="2400" b="1">
              <a:latin typeface="Lucida Sans Unicode" pitchFamily="34" charset="0"/>
            </a:endParaRPr>
          </a:p>
          <a:p>
            <a:pPr>
              <a:buFontTx/>
              <a:buBlip>
                <a:blip r:embed="rId5"/>
              </a:buBlip>
            </a:pPr>
            <a:r>
              <a:rPr lang="en-US" sz="2400">
                <a:latin typeface="Lucida Sans Unicode" pitchFamily="34" charset="0"/>
              </a:rPr>
              <a:t>EXISTING MEMBERS may retain their </a:t>
            </a:r>
          </a:p>
          <a:p>
            <a:r>
              <a:rPr lang="en-US" sz="2400">
                <a:latin typeface="Lucida Sans Unicode" pitchFamily="34" charset="0"/>
              </a:rPr>
              <a:t>current roster position for only</a:t>
            </a:r>
          </a:p>
        </p:txBody>
      </p:sp>
      <p:sp>
        <p:nvSpPr>
          <p:cNvPr id="8" name="Oval 7"/>
          <p:cNvSpPr/>
          <p:nvPr/>
        </p:nvSpPr>
        <p:spPr>
          <a:xfrm>
            <a:off x="7543800" y="4038600"/>
            <a:ext cx="1447800" cy="457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FF"/>
                </a:solidFill>
              </a:rPr>
              <a:t>$</a:t>
            </a:r>
            <a:r>
              <a:rPr lang="en-US" sz="2800" b="1" dirty="0">
                <a:solidFill>
                  <a:srgbClr val="0000FF"/>
                </a:solidFill>
              </a:rPr>
              <a:t>10</a:t>
            </a:r>
          </a:p>
        </p:txBody>
      </p:sp>
      <p:sp>
        <p:nvSpPr>
          <p:cNvPr id="9" name="AutoShape 8"/>
          <p:cNvSpPr/>
          <p:nvPr/>
        </p:nvSpPr>
        <p:spPr>
          <a:xfrm>
            <a:off x="7848600" y="5562600"/>
            <a:ext cx="1143000" cy="4572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$</a:t>
            </a:r>
            <a:r>
              <a:rPr lang="en-US" sz="2800" dirty="0"/>
              <a:t>5</a:t>
            </a:r>
            <a:endParaRPr lang="en-US" dirty="0"/>
          </a:p>
        </p:txBody>
      </p:sp>
      <p:sp>
        <p:nvSpPr>
          <p:cNvPr id="10" name="Flowchart: Alternate Process 9"/>
          <p:cNvSpPr/>
          <p:nvPr/>
        </p:nvSpPr>
        <p:spPr>
          <a:xfrm>
            <a:off x="152400" y="6096000"/>
            <a:ext cx="8839200" cy="61264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rPr>
              <a:t>IOS</a:t>
            </a:r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rgbClr val="0000FF"/>
                </a:solidFill>
              </a:rPr>
              <a:t>yberStore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dirty="0"/>
              <a:t>will open soon; meanwhile, dues can be paid using any major credit or debit card, via our website &amp; PayPal: </a:t>
            </a:r>
            <a:r>
              <a:rPr lang="en-US" dirty="0">
                <a:hlinkClick r:id="rId6"/>
              </a:rPr>
              <a:t>www.IOSantas.com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sp>
        <p:nvSpPr>
          <p:cNvPr id="4" name="Rectangle 2"/>
          <p:cNvSpPr>
            <a:spLocks noGrp="1"/>
          </p:cNvSpPr>
          <p:nvPr>
            <p:ph type="subTitle" idx="4294967295"/>
          </p:nvPr>
        </p:nvSpPr>
        <p:spPr>
          <a:xfrm>
            <a:off x="76200" y="0"/>
            <a:ext cx="8915400" cy="120015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45720" rIns="45720">
            <a:normAutofit/>
          </a:bodyPr>
          <a:lstStyle/>
          <a:p>
            <a:pPr marL="0" indent="0" algn="ctr" eaLnBrk="1" hangingPunct="1">
              <a:lnSpc>
                <a:spcPct val="90000"/>
              </a:lnSpc>
              <a:buFont typeface="Wingdings 3"/>
              <a:buNone/>
              <a:defRPr/>
            </a:pPr>
            <a:r>
              <a:rPr lang="en-US" sz="2500" smtClean="0">
                <a:solidFill>
                  <a:schemeClr val="tx2"/>
                </a:solidFill>
              </a:rPr>
              <a:t>HERE’S AN OVERVIEW OF THE 3 TIERS OF SERVICE </a:t>
            </a:r>
          </a:p>
          <a:p>
            <a:pPr marL="0" indent="0" algn="ctr" eaLnBrk="1" hangingPunct="1">
              <a:lnSpc>
                <a:spcPct val="90000"/>
              </a:lnSpc>
              <a:buFont typeface="Wingdings 3"/>
              <a:buNone/>
              <a:defRPr/>
            </a:pPr>
            <a:r>
              <a:rPr lang="en-US" sz="2500" smtClean="0">
                <a:solidFill>
                  <a:schemeClr val="tx2"/>
                </a:solidFill>
              </a:rPr>
              <a:t>As you can see, the more likely a member is to </a:t>
            </a:r>
            <a:r>
              <a:rPr lang="en-US" sz="2500" u="sng" smtClean="0">
                <a:solidFill>
                  <a:schemeClr val="tx2"/>
                </a:solidFill>
              </a:rPr>
              <a:t>use</a:t>
            </a:r>
            <a:r>
              <a:rPr lang="en-US" sz="2500" smtClean="0">
                <a:solidFill>
                  <a:schemeClr val="tx2"/>
                </a:solidFill>
              </a:rPr>
              <a:t> any available service, the more UN-likely they’ll </a:t>
            </a:r>
            <a:r>
              <a:rPr lang="en-US" sz="2500" b="1" u="sng" smtClean="0">
                <a:solidFill>
                  <a:schemeClr val="tx2"/>
                </a:solidFill>
              </a:rPr>
              <a:t>PAY</a:t>
            </a:r>
            <a:r>
              <a:rPr lang="en-US" sz="2500" smtClean="0">
                <a:solidFill>
                  <a:schemeClr val="tx2"/>
                </a:solidFill>
              </a:rPr>
              <a:t> for it!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685800" y="1143000"/>
          <a:ext cx="77724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90600" y="4419600"/>
            <a:ext cx="7239000" cy="861774"/>
          </a:xfrm>
          <a:prstGeom prst="rect">
            <a:avLst/>
          </a:prstGeom>
          <a:noFill/>
        </p:spPr>
        <p:txBody>
          <a:bodyPr anchor="b">
            <a:spAutoFit/>
          </a:bodyPr>
          <a:lstStyle/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n w="17780" cmpd="sng">
                <a:noFill/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</a:endParaRPr>
          </a:p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3175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IOSantaNet</a:t>
            </a:r>
            <a:r>
              <a:rPr lang="en-US" sz="4000" b="1" dirty="0">
                <a:ln w="3175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 </a:t>
            </a:r>
            <a:endParaRPr lang="en-US" b="1" dirty="0">
              <a:ln w="3175" cmpd="sng">
                <a:solidFill>
                  <a:srgbClr val="FFFF00"/>
                </a:solidFill>
                <a:prstDash val="solid"/>
                <a:miter lim="800000"/>
              </a:ln>
              <a:solidFill>
                <a:srgbClr val="00FFFF"/>
              </a:solidFill>
              <a:effectLst>
                <a:outerShdw blurRad="50800" algn="tl" rotWithShape="0">
                  <a:srgbClr val="000000"/>
                </a:outerShdw>
              </a:effectLst>
              <a:latin typeface="+mn-lt"/>
            </a:endParaRPr>
          </a:p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17780" cmpd="sng">
                  <a:noFill/>
                  <a:prstDash val="solid"/>
                  <a:miter lim="800000"/>
                </a:ln>
                <a:solidFill>
                  <a:srgbClr val="00FF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(free access—to IOS Members ONLY) </a:t>
            </a:r>
          </a:p>
        </p:txBody>
      </p:sp>
      <p:sp>
        <p:nvSpPr>
          <p:cNvPr id="32774" name="AutoShape 5"/>
          <p:cNvSpPr>
            <a:spLocks noChangeArrowheads="1"/>
          </p:cNvSpPr>
          <p:nvPr/>
        </p:nvSpPr>
        <p:spPr bwMode="auto">
          <a:xfrm>
            <a:off x="838200" y="5257800"/>
            <a:ext cx="7467600" cy="762000"/>
          </a:xfrm>
          <a:custGeom>
            <a:avLst/>
            <a:gdLst>
              <a:gd name="T0" fmla="*/ 3733800 w 7467600"/>
              <a:gd name="T1" fmla="*/ 0 h 762000"/>
              <a:gd name="T2" fmla="*/ 95250 w 7467600"/>
              <a:gd name="T3" fmla="*/ 381000 h 762000"/>
              <a:gd name="T4" fmla="*/ 3733800 w 7467600"/>
              <a:gd name="T5" fmla="*/ 762000 h 762000"/>
              <a:gd name="T6" fmla="*/ 7372348 w 7467600"/>
              <a:gd name="T7" fmla="*/ 381000 h 7620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127000 w 7467600"/>
              <a:gd name="T13" fmla="*/ 12959 h 762000"/>
              <a:gd name="T14" fmla="*/ 7340600 w 7467600"/>
              <a:gd name="T15" fmla="*/ 762000 h 762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67600" h="762000">
                <a:moveTo>
                  <a:pt x="0" y="762000"/>
                </a:moveTo>
                <a:lnTo>
                  <a:pt x="190500" y="0"/>
                </a:lnTo>
                <a:lnTo>
                  <a:pt x="7277100" y="0"/>
                </a:lnTo>
                <a:lnTo>
                  <a:pt x="7467600" y="762000"/>
                </a:lnTo>
                <a:close/>
              </a:path>
            </a:pathLst>
          </a:custGeom>
          <a:noFill/>
          <a:ln w="55000" cmpd="thickThin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1800"/>
              </a:lnSpc>
            </a:pPr>
            <a:r>
              <a:rPr lang="en-US">
                <a:solidFill>
                  <a:srgbClr val="FFFFFF"/>
                </a:solidFill>
                <a:latin typeface="Lucida Sans Unicode" pitchFamily="34" charset="0"/>
              </a:rPr>
              <a:t>We </a:t>
            </a:r>
            <a:r>
              <a:rPr lang="en-US" b="1" u="sng">
                <a:solidFill>
                  <a:srgbClr val="FFFFFF"/>
                </a:solidFill>
                <a:latin typeface="Lucida Sans Unicode" pitchFamily="34" charset="0"/>
              </a:rPr>
              <a:t>are</a:t>
            </a:r>
            <a:r>
              <a:rPr lang="en-US">
                <a:solidFill>
                  <a:srgbClr val="FFFFFF"/>
                </a:solidFill>
                <a:latin typeface="Lucida Sans Unicode" pitchFamily="34" charset="0"/>
              </a:rPr>
              <a:t>, after all, a SOCIAL organization FIRST, right? </a:t>
            </a:r>
          </a:p>
          <a:p>
            <a:pPr algn="ctr">
              <a:lnSpc>
                <a:spcPts val="1800"/>
              </a:lnSpc>
            </a:pPr>
            <a:r>
              <a:rPr lang="en-US">
                <a:solidFill>
                  <a:srgbClr val="FFFFFF"/>
                </a:solidFill>
                <a:latin typeface="Lucida Sans Unicode" pitchFamily="34" charset="0"/>
              </a:rPr>
              <a:t>EVERY MEMBER will be encouraged to create a profile– and to </a:t>
            </a:r>
            <a:r>
              <a:rPr lang="en-US" b="1" u="sng">
                <a:solidFill>
                  <a:srgbClr val="FFFFFF"/>
                </a:solidFill>
                <a:latin typeface="Lucida Sans Unicode" pitchFamily="34" charset="0"/>
              </a:rPr>
              <a:t>use it </a:t>
            </a:r>
            <a:r>
              <a:rPr lang="en-US">
                <a:solidFill>
                  <a:srgbClr val="FFFFFF"/>
                </a:solidFill>
                <a:latin typeface="Lucida Sans Unicode" pitchFamily="34" charset="0"/>
              </a:rPr>
              <a:t>to get to know fellow members from around the world…</a:t>
            </a:r>
          </a:p>
          <a:p>
            <a:pPr algn="ctr"/>
            <a:r>
              <a:rPr lang="en-US">
                <a:solidFill>
                  <a:srgbClr val="FFFFFF"/>
                </a:solidFill>
                <a:latin typeface="Lucida Sans Unicode" pitchFamily="34" charset="0"/>
              </a:rPr>
              <a:t> </a:t>
            </a:r>
          </a:p>
        </p:txBody>
      </p:sp>
      <p:sp>
        <p:nvSpPr>
          <p:cNvPr id="32775" name="Text Box 6"/>
          <p:cNvSpPr txBox="1">
            <a:spLocks noChangeArrowheads="1"/>
          </p:cNvSpPr>
          <p:nvPr/>
        </p:nvSpPr>
        <p:spPr bwMode="auto">
          <a:xfrm>
            <a:off x="2133600" y="3276600"/>
            <a:ext cx="4953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rgbClr val="000099"/>
                </a:solidFill>
                <a:latin typeface="Lucida Sans Unicode" pitchFamily="34" charset="0"/>
              </a:rPr>
              <a:t>IOS’ Virtual Offices or ”</a:t>
            </a:r>
            <a:r>
              <a:rPr lang="en-US" sz="1400" b="1">
                <a:solidFill>
                  <a:srgbClr val="000099"/>
                </a:solidFill>
                <a:latin typeface="Lucida Sans Unicode" pitchFamily="34" charset="0"/>
              </a:rPr>
              <a:t>WEBquarters</a:t>
            </a:r>
            <a:r>
              <a:rPr lang="en-US" sz="1400">
                <a:solidFill>
                  <a:srgbClr val="000099"/>
                </a:solidFill>
                <a:latin typeface="Lucida Sans Unicode" pitchFamily="34" charset="0"/>
              </a:rPr>
              <a:t>”—</a:t>
            </a:r>
          </a:p>
          <a:p>
            <a:pPr algn="ctr"/>
            <a:r>
              <a:rPr lang="en-US" sz="1400">
                <a:solidFill>
                  <a:srgbClr val="000099"/>
                </a:solidFill>
                <a:latin typeface="Lucida Sans Unicode" pitchFamily="34" charset="0"/>
              </a:rPr>
              <a:t>where each Chapter has a public directory– </a:t>
            </a:r>
          </a:p>
          <a:p>
            <a:pPr algn="ctr"/>
            <a:r>
              <a:rPr lang="en-US" sz="1400">
                <a:solidFill>
                  <a:srgbClr val="000099"/>
                </a:solidFill>
                <a:latin typeface="Lucida Sans Unicode" pitchFamily="34" charset="0"/>
              </a:rPr>
              <a:t> each Member designs their own “Showcase”—</a:t>
            </a:r>
          </a:p>
          <a:p>
            <a:pPr algn="ctr"/>
            <a:r>
              <a:rPr lang="en-US" sz="1400">
                <a:solidFill>
                  <a:srgbClr val="000099"/>
                </a:solidFill>
                <a:latin typeface="Lucida Sans Unicode" pitchFamily="34" charset="0"/>
              </a:rPr>
              <a:t>&amp; every Vendor has a prominent “Display Window”</a:t>
            </a:r>
          </a:p>
        </p:txBody>
      </p:sp>
      <p:sp>
        <p:nvSpPr>
          <p:cNvPr id="32776" name="Rectangle 7"/>
          <p:cNvSpPr>
            <a:spLocks noChangeArrowheads="1"/>
          </p:cNvSpPr>
          <p:nvPr/>
        </p:nvSpPr>
        <p:spPr bwMode="auto">
          <a:xfrm>
            <a:off x="2209800" y="4114800"/>
            <a:ext cx="49530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Aft>
                <a:spcPct val="35000"/>
              </a:spcAft>
            </a:pPr>
            <a:r>
              <a:rPr lang="en-US" sz="1200">
                <a:solidFill>
                  <a:srgbClr val="000099"/>
                </a:solidFill>
                <a:latin typeface="Lucida Sans Unicode" pitchFamily="34" charset="0"/>
              </a:rPr>
              <a:t>(free Member placement, optional premium support available)</a:t>
            </a:r>
          </a:p>
        </p:txBody>
      </p:sp>
      <p:sp>
        <p:nvSpPr>
          <p:cNvPr id="11" name="Trapezoid 10"/>
          <p:cNvSpPr/>
          <p:nvPr/>
        </p:nvSpPr>
        <p:spPr>
          <a:xfrm>
            <a:off x="502920" y="6019800"/>
            <a:ext cx="8165592" cy="762000"/>
          </a:xfrm>
          <a:prstGeom prst="trapezoid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Our “Virtual Clubhouse”, </a:t>
            </a:r>
            <a:r>
              <a:rPr lang="en-US" sz="2000" b="1" dirty="0" err="1"/>
              <a:t>IOSantaNet</a:t>
            </a:r>
            <a:r>
              <a:rPr lang="en-US" sz="2000" dirty="0"/>
              <a:t> </a:t>
            </a:r>
            <a:r>
              <a:rPr lang="en-US" dirty="0"/>
              <a:t>will even find ways to teach the member to do all this </a:t>
            </a:r>
            <a:r>
              <a:rPr lang="en-US" b="1" i="1" dirty="0"/>
              <a:t>ON THE FLY</a:t>
            </a:r>
            <a:r>
              <a:rPr lang="en-US" dirty="0"/>
              <a:t>—using the device in their pocket!!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pic>
        <p:nvPicPr>
          <p:cNvPr id="33795" name="Picture 2" descr="IOSantaScreenCap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762000"/>
            <a:ext cx="6134100" cy="5972175"/>
          </a:xfrm>
          <a:noFill/>
          <a:ln w="28575">
            <a:solidFill>
              <a:srgbClr val="7030A0"/>
            </a:solidFill>
          </a:ln>
        </p:spPr>
      </p:pic>
      <p:sp>
        <p:nvSpPr>
          <p:cNvPr id="3" name="Picture 3"/>
          <p:cNvSpPr>
            <a:spLocks noGrp="1"/>
          </p:cNvSpPr>
          <p:nvPr>
            <p:ph type="title" idx="4294967295"/>
          </p:nvPr>
        </p:nvSpPr>
        <p:spPr>
          <a:xfrm>
            <a:off x="152400" y="152400"/>
            <a:ext cx="5486400" cy="685800"/>
          </a:xfrm>
          <a:gradFill>
            <a:gsLst>
              <a:gs pos="0">
                <a:schemeClr val="accent4">
                  <a:tint val="62000"/>
                  <a:satMod val="180000"/>
                </a:schemeClr>
              </a:gs>
              <a:gs pos="65000">
                <a:schemeClr val="accent4">
                  <a:tint val="32000"/>
                  <a:satMod val="250000"/>
                </a:schemeClr>
              </a:gs>
              <a:gs pos="100000">
                <a:schemeClr val="accent4">
                  <a:tint val="23000"/>
                  <a:satMod val="300000"/>
                </a:schemeClr>
              </a:gs>
            </a:gsLst>
            <a:lin scaled="0"/>
          </a:gradFill>
          <a:ln>
            <a:solidFill>
              <a:schemeClr val="accent4"/>
            </a:solidFill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IOSantaNet</a:t>
            </a:r>
            <a:r>
              <a:rPr lang="en-US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18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(</a:t>
            </a:r>
            <a:r>
              <a:rPr lang="en-US" sz="18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hlinkClick r:id="rId3"/>
              </a:rPr>
              <a:t>IOSantaNet.ning.com</a:t>
            </a:r>
            <a:r>
              <a:rPr lang="en-US" sz="18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) </a:t>
            </a:r>
            <a:endParaRPr lang="en-US" dirty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5" name="AutoShape 4"/>
          <p:cNvSpPr/>
          <p:nvPr/>
        </p:nvSpPr>
        <p:spPr>
          <a:xfrm>
            <a:off x="152400" y="914400"/>
            <a:ext cx="2514600" cy="21336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“Intended for the social interaction, professional integration &amp; peer support of members of the International Order of Santas”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/>
              <a:t>-</a:t>
            </a:r>
            <a:r>
              <a:rPr lang="en-US" sz="1000" dirty="0" err="1"/>
              <a:t>IOSantaNet</a:t>
            </a:r>
            <a:r>
              <a:rPr lang="en-US" sz="1000" dirty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/>
              <a:t>Mission Statement </a:t>
            </a:r>
          </a:p>
        </p:txBody>
      </p:sp>
      <p:sp>
        <p:nvSpPr>
          <p:cNvPr id="6" name="AutoShape 5"/>
          <p:cNvSpPr/>
          <p:nvPr/>
        </p:nvSpPr>
        <p:spPr>
          <a:xfrm>
            <a:off x="152400" y="2667000"/>
            <a:ext cx="3429000" cy="41910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If the entire, global  </a:t>
            </a:r>
            <a:r>
              <a:rPr lang="en-US" sz="1600" dirty="0"/>
              <a:t>Christmas Community</a:t>
            </a:r>
            <a:r>
              <a:rPr lang="en-US" dirty="0"/>
              <a:t> is a big happy family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/>
              <a:t>(with </a:t>
            </a:r>
            <a:r>
              <a:rPr lang="en-US" sz="1050" b="1" dirty="0"/>
              <a:t>WILDLY</a:t>
            </a:r>
            <a:r>
              <a:rPr lang="en-US" sz="1050" dirty="0"/>
              <a:t> </a:t>
            </a:r>
            <a:r>
              <a:rPr lang="en-US" sz="1000" dirty="0"/>
              <a:t>varying work schedules)</a:t>
            </a:r>
            <a:endParaRPr lang="en-US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-then THIS is our cyber-living room.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sp>
        <p:nvSpPr>
          <p:cNvPr id="2" name="Rectangle 2"/>
          <p:cNvSpPr>
            <a:spLocks noGrp="1"/>
          </p:cNvSpPr>
          <p:nvPr>
            <p:ph idx="4294967295"/>
          </p:nvPr>
        </p:nvSpPr>
        <p:spPr>
          <a:xfrm>
            <a:off x="152400" y="4038600"/>
            <a:ext cx="8534400" cy="25146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eaLnBrk="1" hangingPunct="1">
              <a:lnSpc>
                <a:spcPct val="80000"/>
              </a:lnSpc>
              <a:buFont typeface="Wingdings 3"/>
              <a:buChar char="}"/>
              <a:defRPr/>
            </a:pPr>
            <a:r>
              <a:rPr lang="en-US" sz="2500" smtClean="0">
                <a:solidFill>
                  <a:srgbClr val="000000"/>
                </a:solidFill>
              </a:rPr>
              <a:t>WINTER-net will be our public face on the internet–a sort of </a:t>
            </a:r>
            <a:r>
              <a:rPr lang="en-US" sz="3300" b="1" i="1" u="sng" smtClean="0">
                <a:solidFill>
                  <a:srgbClr val="006600"/>
                </a:solidFill>
                <a:latin typeface="BRADDON"/>
              </a:rPr>
              <a:t>Christmas Community Yellow Pages</a:t>
            </a:r>
            <a:endParaRPr lang="en-US" sz="2500" b="1" i="1" u="sng" smtClean="0">
              <a:solidFill>
                <a:srgbClr val="006600"/>
              </a:solidFill>
              <a:latin typeface="BRADDON"/>
            </a:endParaRPr>
          </a:p>
          <a:p>
            <a:pPr algn="ctr" eaLnBrk="1" hangingPunct="1">
              <a:lnSpc>
                <a:spcPct val="80000"/>
              </a:lnSpc>
              <a:buFont typeface="Wingdings 3"/>
              <a:buChar char="}"/>
              <a:defRPr/>
            </a:pPr>
            <a:r>
              <a:rPr lang="en-US" sz="2500" smtClean="0">
                <a:solidFill>
                  <a:srgbClr val="000000"/>
                </a:solidFill>
              </a:rPr>
              <a:t>Members with products or services of interest to Seasonal Professionals / Specialty Performers / Bookers / Agents / Makeup Artists / Toy Makers / Custom Costumers / Writers / Media Relations / etc, etc, etc…</a:t>
            </a:r>
          </a:p>
        </p:txBody>
      </p:sp>
      <p:sp>
        <p:nvSpPr>
          <p:cNvPr id="3" name="Picture 3"/>
          <p:cNvSpPr>
            <a:spLocks noGrp="1"/>
          </p:cNvSpPr>
          <p:nvPr>
            <p:ph type="title" idx="4294967295"/>
          </p:nvPr>
        </p:nvSpPr>
        <p:spPr>
          <a:xfrm>
            <a:off x="152400" y="1828800"/>
            <a:ext cx="8839200" cy="1981200"/>
          </a:xfrm>
          <a:gradFill>
            <a:gsLst>
              <a:gs pos="0">
                <a:schemeClr val="accent1">
                  <a:tint val="62000"/>
                  <a:satMod val="180000"/>
                </a:schemeClr>
              </a:gs>
              <a:gs pos="65000">
                <a:schemeClr val="accent1">
                  <a:tint val="32000"/>
                  <a:satMod val="250000"/>
                </a:schemeClr>
              </a:gs>
              <a:gs pos="100000">
                <a:schemeClr val="accent1">
                  <a:tint val="23000"/>
                  <a:satMod val="300000"/>
                </a:schemeClr>
              </a:gs>
            </a:gsLst>
            <a:lin scaled="0"/>
          </a:gradFill>
          <a:ln>
            <a:solidFill>
              <a:schemeClr val="accent1"/>
            </a:solidFill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fornian FB" pitchFamily="18" charset="0"/>
                <a:ea typeface="Bernhard-Fashion" pitchFamily="2" charset="0"/>
              </a:rPr>
              <a:t>Likewise: if </a:t>
            </a:r>
            <a:r>
              <a:rPr lang="en-US" sz="4000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fornian FB" pitchFamily="18" charset="0"/>
                <a:ea typeface="Bernhard-Fashion" pitchFamily="2" charset="0"/>
              </a:rPr>
              <a:t>IOSanta</a:t>
            </a:r>
            <a:r>
              <a:rPr lang="en-US" sz="2800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fornian FB" pitchFamily="18" charset="0"/>
                <a:ea typeface="Bernhard-Fashion" pitchFamily="2" charset="0"/>
              </a:rPr>
              <a:t>Net</a:t>
            </a:r>
            <a:r>
              <a:rPr lang="en-US" sz="360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fornian FB" pitchFamily="18" charset="0"/>
                <a:ea typeface="Bernhard-Fashion" pitchFamily="2" charset="0"/>
              </a:rPr>
              <a:t> is our </a:t>
            </a:r>
            <a:r>
              <a:rPr lang="en-US" sz="3600" u="sng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fornian FB" pitchFamily="18" charset="0"/>
                <a:ea typeface="Bernhard-Fashion" pitchFamily="2" charset="0"/>
              </a:rPr>
              <a:t>living room</a:t>
            </a:r>
            <a:r>
              <a:rPr lang="en-US" sz="360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fornian FB" pitchFamily="18" charset="0"/>
                <a:ea typeface="Bernhard-Fashion" pitchFamily="2" charset="0"/>
              </a:rPr>
              <a:t>, then </a:t>
            </a:r>
            <a:r>
              <a:rPr lang="en-US" sz="5400" u="sng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lmonte Snow" pitchFamily="2" charset="0"/>
                <a:ea typeface="Bernhard-Fashion" pitchFamily="2" charset="0"/>
              </a:rPr>
              <a:t>WINTER</a:t>
            </a:r>
            <a:r>
              <a:rPr lang="en-US" sz="4000" u="sng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lmonte Snow" pitchFamily="2" charset="0"/>
                <a:ea typeface="Bernhard-Fashion" pitchFamily="2" charset="0"/>
              </a:rPr>
              <a:t>-Net</a:t>
            </a:r>
            <a:r>
              <a:rPr lang="en-US" sz="360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fornian FB" pitchFamily="18" charset="0"/>
                <a:ea typeface="Bernhard-Fashion" pitchFamily="2" charset="0"/>
              </a:rPr>
              <a:t> will be our home–office… you might even call it our “WEB-quarters”</a:t>
            </a:r>
          </a:p>
        </p:txBody>
      </p:sp>
      <p:pic>
        <p:nvPicPr>
          <p:cNvPr id="34821" name="Picture 2" descr="WINTER-net2_5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6351588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pic>
        <p:nvPicPr>
          <p:cNvPr id="35843" name="Picture 5" descr="SyberStore_screencap450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92396">
            <a:off x="4357688" y="1417638"/>
            <a:ext cx="5586412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icture 3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458200" cy="1219200"/>
          </a:xfrm>
          <a:ln w="63500" cmpd="thickThin"/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530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omputer" pitchFamily="2" charset="0"/>
                <a:ea typeface="Computer" pitchFamily="2" charset="0"/>
              </a:rPr>
              <a:t>eCommerce</a:t>
            </a: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omputer" pitchFamily="2" charset="0"/>
                <a:ea typeface="Computer" pitchFamily="2" charset="0"/>
              </a:rPr>
              <a:t/>
            </a:r>
            <a:br>
              <a:rPr lang="en-US" sz="36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omputer" pitchFamily="2" charset="0"/>
                <a:ea typeface="Computer" pitchFamily="2" charset="0"/>
              </a:rPr>
            </a:b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fornian FB" pitchFamily="18" charset="0"/>
                <a:ea typeface="Computer" pitchFamily="2" charset="0"/>
              </a:rPr>
              <a:t>w/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fornian FB" pitchFamily="18" charset="0"/>
                <a:ea typeface="Computer" pitchFamily="2" charset="0"/>
              </a:rPr>
              <a:t>IOS</a:t>
            </a:r>
            <a:r>
              <a:rPr lang="en-US" sz="31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fornian FB" pitchFamily="18" charset="0"/>
                <a:ea typeface="Computer" pitchFamily="2" charset="0"/>
              </a:rPr>
              <a:t> </a:t>
            </a:r>
            <a:r>
              <a:rPr lang="en-US" sz="22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fornian FB" pitchFamily="18" charset="0"/>
                <a:ea typeface="Computer" pitchFamily="2" charset="0"/>
              </a:rPr>
              <a:t>&amp;</a:t>
            </a:r>
            <a:r>
              <a:rPr lang="en-US" sz="31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fornian FB" pitchFamily="18" charset="0"/>
                <a:ea typeface="Computer" pitchFamily="2" charset="0"/>
              </a:rPr>
              <a:t> </a:t>
            </a:r>
            <a:r>
              <a:rPr lang="en-US" sz="22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fornian FB" pitchFamily="18" charset="0"/>
                <a:ea typeface="Computer" pitchFamily="2" charset="0"/>
              </a:rPr>
              <a:t>Our Members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Californian FB" pitchFamily="18" charset="0"/>
              <a:ea typeface="Computer" pitchFamily="2" charset="0"/>
            </a:endParaRPr>
          </a:p>
        </p:txBody>
      </p:sp>
      <p:sp>
        <p:nvSpPr>
          <p:cNvPr id="10" name="Right Arrow Callout 9"/>
          <p:cNvSpPr/>
          <p:nvPr/>
        </p:nvSpPr>
        <p:spPr>
          <a:xfrm>
            <a:off x="152400" y="1371600"/>
            <a:ext cx="5715000" cy="5334000"/>
          </a:xfrm>
          <a:prstGeom prst="rightArrowCallout">
            <a:avLst>
              <a:gd name="adj1" fmla="val 8539"/>
              <a:gd name="adj2" fmla="val 13864"/>
              <a:gd name="adj3" fmla="val 28598"/>
              <a:gd name="adj4" fmla="val 67598"/>
            </a:avLst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n w="3175"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This is </a:t>
            </a:r>
            <a:r>
              <a:rPr lang="en-US" sz="2400" b="1" dirty="0">
                <a:ln w="3175"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REALLY</a:t>
            </a:r>
            <a:r>
              <a:rPr lang="en-US" sz="2400" dirty="0">
                <a:ln w="3175"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000" dirty="0">
                <a:ln w="3175"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where the </a:t>
            </a:r>
            <a:r>
              <a:rPr lang="en-US" sz="2000" b="1" dirty="0">
                <a:ln w="3175"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RUBBER MEETS THE ROAD!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By FAR the most complex of all the websites I made while serving the Fraternal Order, the </a:t>
            </a:r>
            <a:r>
              <a:rPr lang="en-US" sz="2200" b="1" dirty="0"/>
              <a:t>FORBSantas SyberStore </a:t>
            </a:r>
            <a:r>
              <a:rPr lang="en-US" sz="2000" dirty="0"/>
              <a:t>had FIVE departments listing over a HUNDRED products…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/>
          </a:p>
        </p:txBody>
      </p:sp>
      <p:pic>
        <p:nvPicPr>
          <p:cNvPr id="35846" name="Picture 2" descr="IOSyber-Store500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55927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228600" y="4267200"/>
            <a:ext cx="3733800" cy="2590800"/>
          </a:xfrm>
          <a:prstGeom prst="rect">
            <a:avLst/>
          </a:prstGeom>
          <a:solidFill>
            <a:srgbClr val="0000C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n>
                  <a:solidFill>
                    <a:srgbClr val="FFFF00"/>
                  </a:solidFill>
                </a:ln>
                <a:solidFill>
                  <a:srgbClr val="FFFFCC"/>
                </a:solidFill>
              </a:rPr>
              <a:t>But I designed it to be  </a:t>
            </a:r>
            <a:r>
              <a:rPr lang="en-US" sz="2400" dirty="0">
                <a:ln>
                  <a:solidFill>
                    <a:srgbClr val="00B050"/>
                  </a:solidFill>
                </a:ln>
                <a:solidFill>
                  <a:srgbClr val="FFFFCC"/>
                </a:solidFill>
              </a:rPr>
              <a:t>INFINITELY SCALABLE</a:t>
            </a:r>
            <a:r>
              <a:rPr lang="en-US" dirty="0">
                <a:ln>
                  <a:solidFill>
                    <a:srgbClr val="FFFF00"/>
                  </a:solidFill>
                </a:ln>
                <a:solidFill>
                  <a:srgbClr val="FFFFCC"/>
                </a:solidFill>
              </a:rPr>
              <a:t>—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n>
                  <a:solidFill>
                    <a:srgbClr val="FFFF00"/>
                  </a:solidFill>
                </a:ln>
                <a:solidFill>
                  <a:srgbClr val="FFFFCC"/>
                </a:solidFill>
              </a:rPr>
              <a:t>which means once it opens, the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err="1">
                <a:ln w="19050">
                  <a:solidFill>
                    <a:srgbClr val="FFFF00"/>
                  </a:solidFill>
                </a:ln>
                <a:solidFill>
                  <a:srgbClr val="C00000"/>
                </a:solidFill>
              </a:rPr>
              <a:t>IOS</a:t>
            </a:r>
            <a:r>
              <a:rPr lang="en-US" sz="2800" dirty="0" err="1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yber</a:t>
            </a:r>
            <a:r>
              <a:rPr lang="en-US" sz="280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 Store</a:t>
            </a:r>
            <a:endParaRPr lang="en-US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n>
                  <a:solidFill>
                    <a:srgbClr val="FFFF00"/>
                  </a:solidFill>
                </a:ln>
                <a:solidFill>
                  <a:srgbClr val="FFFF99"/>
                </a:solidFill>
              </a:rPr>
              <a:t>will let HUNDREDS of vendors offer THOUSANDS of products to our global membership!!!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pic>
        <p:nvPicPr>
          <p:cNvPr id="36867" name="Picture 4" descr="Santa_Claus_H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22673">
            <a:off x="3649663" y="1997075"/>
            <a:ext cx="7727950" cy="502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icture 3"/>
          <p:cNvSpPr>
            <a:spLocks noGrp="1"/>
          </p:cNvSpPr>
          <p:nvPr>
            <p:ph type="ctrTitle" idx="4294967295"/>
          </p:nvPr>
        </p:nvSpPr>
        <p:spPr>
          <a:xfrm>
            <a:off x="457200" y="0"/>
            <a:ext cx="8686800" cy="1371599"/>
          </a:xfrm>
          <a:solidFill>
            <a:schemeClr val="accent3">
              <a:lumMod val="60000"/>
              <a:lumOff val="40000"/>
            </a:schemeClr>
          </a:solidFill>
          <a:ln w="550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Well—that’s our plan for the Christmas Community in 2011</a:t>
            </a:r>
          </a:p>
        </p:txBody>
      </p:sp>
      <p:sp>
        <p:nvSpPr>
          <p:cNvPr id="2" name="Rectangle 4"/>
          <p:cNvSpPr>
            <a:spLocks noGrp="1"/>
          </p:cNvSpPr>
          <p:nvPr>
            <p:ph type="subTitle" idx="4294967295"/>
          </p:nvPr>
        </p:nvSpPr>
        <p:spPr>
          <a:xfrm>
            <a:off x="92075" y="1295400"/>
            <a:ext cx="8382000" cy="762000"/>
          </a:xfrm>
          <a:solidFill>
            <a:srgbClr val="00006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45720" rIns="45720">
            <a:normAutofit/>
          </a:bodyPr>
          <a:lstStyle/>
          <a:p>
            <a:pPr marL="0" indent="0" algn="ctr" eaLnBrk="1" hangingPunct="1">
              <a:lnSpc>
                <a:spcPct val="90000"/>
              </a:lnSpc>
              <a:buFont typeface="Wingdings 3"/>
              <a:buNone/>
              <a:defRPr/>
            </a:pPr>
            <a:r>
              <a:rPr lang="en-US" sz="2400" smtClean="0">
                <a:solidFill>
                  <a:srgbClr val="F2DCDB"/>
                </a:solidFill>
              </a:rPr>
              <a:t>This year, our goal is to help </a:t>
            </a:r>
            <a:r>
              <a:rPr lang="en-US" sz="2400" smtClean="0">
                <a:solidFill>
                  <a:srgbClr val="92D050"/>
                </a:solidFill>
              </a:rPr>
              <a:t>EVERY MEMBER </a:t>
            </a:r>
            <a:r>
              <a:rPr lang="en-US" sz="2400" smtClean="0">
                <a:solidFill>
                  <a:srgbClr val="F2DCDB"/>
                </a:solidFill>
              </a:rPr>
              <a:t>become more familiar with the </a:t>
            </a:r>
            <a:r>
              <a:rPr lang="en-US" sz="2400" smtClean="0">
                <a:solidFill>
                  <a:srgbClr val="00FFFF"/>
                </a:solidFill>
              </a:rPr>
              <a:t>INFORMATION SUPERHIGHWAY!!!</a:t>
            </a:r>
          </a:p>
          <a:p>
            <a:pPr marL="0" indent="0" algn="r" eaLnBrk="1" hangingPunct="1">
              <a:lnSpc>
                <a:spcPct val="90000"/>
              </a:lnSpc>
              <a:buFont typeface="Wingdings 3"/>
              <a:buNone/>
              <a:defRPr/>
            </a:pPr>
            <a:endParaRPr lang="en-US" sz="2400" smtClean="0">
              <a:solidFill>
                <a:schemeClr val="tx2"/>
              </a:solidFill>
            </a:endParaRPr>
          </a:p>
          <a:p>
            <a:pPr marL="0" indent="0" algn="r" eaLnBrk="1" hangingPunct="1">
              <a:lnSpc>
                <a:spcPct val="90000"/>
              </a:lnSpc>
              <a:buFont typeface="Wingdings 3"/>
              <a:buNone/>
              <a:defRPr/>
            </a:pPr>
            <a:endParaRPr lang="en-US" sz="2400" smtClean="0">
              <a:solidFill>
                <a:schemeClr val="tx2"/>
              </a:solidFill>
            </a:endParaRPr>
          </a:p>
        </p:txBody>
      </p:sp>
      <p:pic>
        <p:nvPicPr>
          <p:cNvPr id="36870" name="Picture 2" descr="56Chevy@Santa's_House600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8600" y="2895600"/>
            <a:ext cx="55626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2057400" y="1981200"/>
            <a:ext cx="3962400" cy="2743200"/>
          </a:xfrm>
          <a:prstGeom prst="ellipse">
            <a:avLst/>
          </a:prstGeom>
          <a:ln w="57150"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S</a:t>
            </a:r>
            <a:r>
              <a:rPr lang="en-US" sz="2000" dirty="0" err="1"/>
              <a:t>o</a:t>
            </a:r>
            <a:r>
              <a:rPr lang="en-US" dirty="0" err="1"/>
              <a:t>o</a:t>
            </a:r>
            <a:r>
              <a:rPr lang="en-US" sz="1600" dirty="0" err="1"/>
              <a:t>o</a:t>
            </a:r>
            <a:r>
              <a:rPr lang="en-US" sz="1400" dirty="0" err="1"/>
              <a:t>o</a:t>
            </a:r>
            <a:r>
              <a:rPr lang="en-US" sz="1600" dirty="0"/>
              <a:t>…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/>
              <a:t>Whaddya</a:t>
            </a:r>
            <a:r>
              <a:rPr lang="en-US" sz="2000" dirty="0"/>
              <a:t> say,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9050"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E. Z. </a:t>
            </a:r>
            <a:r>
              <a:rPr lang="en-US" sz="4000" b="1" dirty="0">
                <a:ln w="19050"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Wider</a:t>
            </a:r>
            <a:r>
              <a:rPr lang="en-US" sz="2800" dirty="0">
                <a:ln w="19050"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Ready for a</a:t>
            </a:r>
            <a:endParaRPr lang="en-US" sz="2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19050">
                  <a:solidFill>
                    <a:srgbClr val="FFFF00"/>
                  </a:solidFill>
                </a:ln>
                <a:solidFill>
                  <a:srgbClr val="00B050"/>
                </a:solidFill>
              </a:rPr>
              <a:t>ROAD TRIP</a:t>
            </a:r>
            <a:r>
              <a:rPr lang="en-US" sz="2800" dirty="0">
                <a:ln w="19050">
                  <a:solidFill>
                    <a:srgbClr val="FFFF00"/>
                  </a:solidFill>
                </a:ln>
                <a:solidFill>
                  <a:srgbClr val="00B050"/>
                </a:solidFill>
              </a:rPr>
              <a:t>?</a:t>
            </a:r>
            <a:r>
              <a:rPr lang="en-US" sz="2400" dirty="0"/>
              <a:t> </a:t>
            </a:r>
            <a:endParaRPr lang="en-US" sz="2200" dirty="0">
              <a:ln w="19050">
                <a:solidFill>
                  <a:srgbClr val="FFFF00"/>
                </a:solidFill>
              </a:ln>
              <a:solidFill>
                <a:srgbClr val="00B050"/>
              </a:solidFill>
            </a:endParaRPr>
          </a:p>
        </p:txBody>
      </p:sp>
      <p:pic>
        <p:nvPicPr>
          <p:cNvPr id="36872" name="Picture 7" descr="EZ_Wider(transp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007" flipH="1">
            <a:off x="4340225" y="3856038"/>
            <a:ext cx="4049713" cy="361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sp>
        <p:nvSpPr>
          <p:cNvPr id="2" name="Picture 2"/>
          <p:cNvSpPr>
            <a:spLocks noGrp="1"/>
          </p:cNvSpPr>
          <p:nvPr>
            <p:ph idx="4294967295"/>
          </p:nvPr>
        </p:nvSpPr>
        <p:spPr>
          <a:xfrm>
            <a:off x="304800" y="228600"/>
            <a:ext cx="8229600" cy="2514600"/>
          </a:xfrm>
        </p:spPr>
        <p:txBody>
          <a:bodyPr>
            <a:normAutofit fontScale="40000" lnSpcReduction="2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4500"/>
              <a:t>We’ve already begun to roll out some of these services– others will come online as resources permit; when you’re ready to start, go to:</a:t>
            </a:r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6000">
                <a:hlinkClick r:id="rId2"/>
              </a:rPr>
              <a:t>www.IOSantas.com</a:t>
            </a:r>
            <a:endParaRPr lang="en-US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4500"/>
              <a:t>Feel free to browse the site all you like, and when you’re ready, just follow the “Join IOS” link you’ll find on most pages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4500"/>
              <a:t>To help us keep our roster accurate, please complete the brief Membership Application </a:t>
            </a:r>
            <a:r>
              <a:rPr lang="en-US" sz="4000"/>
              <a:t>(even if you’ve completed one before)</a:t>
            </a:r>
            <a:endParaRPr lang="en-US" sz="450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4500"/>
              <a:t>We haven’t opened the </a:t>
            </a:r>
            <a:r>
              <a:rPr lang="en-US" sz="5000" b="1" u="sng">
                <a:ln>
                  <a:solidFill>
                    <a:schemeClr val="tx1"/>
                  </a:solidFill>
                </a:ln>
                <a:solidFill>
                  <a:srgbClr val="CC0000"/>
                </a:solidFill>
              </a:rPr>
              <a:t>IOSyberStore</a:t>
            </a:r>
            <a:r>
              <a:rPr lang="en-US" sz="4500"/>
              <a:t> yet—so for now we’ll only be accepting the following: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/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None/>
              <a:defRPr/>
            </a:pPr>
            <a:endParaRPr lang="en-US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dirty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dirty="0"/>
          </a:p>
        </p:txBody>
      </p:sp>
      <p:sp>
        <p:nvSpPr>
          <p:cNvPr id="3" name="Picture 3"/>
          <p:cNvSpPr>
            <a:spLocks noGrp="1"/>
          </p:cNvSpPr>
          <p:nvPr>
            <p:ph type="title" idx="4294967295"/>
          </p:nvPr>
        </p:nvSpPr>
        <p:spPr>
          <a:xfrm>
            <a:off x="685800" y="5715000"/>
            <a:ext cx="5638800" cy="990600"/>
          </a:xfrm>
          <a:gradFill>
            <a:gsLst>
              <a:gs pos="0">
                <a:schemeClr val="accent5">
                  <a:tint val="62000"/>
                  <a:satMod val="180000"/>
                </a:schemeClr>
              </a:gs>
              <a:gs pos="65000">
                <a:schemeClr val="accent5">
                  <a:tint val="32000"/>
                  <a:satMod val="250000"/>
                </a:schemeClr>
              </a:gs>
              <a:gs pos="100000">
                <a:schemeClr val="accent5">
                  <a:tint val="23000"/>
                  <a:satMod val="300000"/>
                </a:schemeClr>
              </a:gs>
            </a:gsLst>
            <a:lin scaled="0"/>
          </a:gradFill>
          <a:ln>
            <a:solidFill>
              <a:schemeClr val="accent5"/>
            </a:solidFill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18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If you have any questions or problems, let me know:</a:t>
            </a:r>
            <a:r>
              <a:rPr lang="en-US" sz="24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/>
            </a:r>
            <a:br>
              <a:rPr lang="en-US" sz="24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24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hlinkClick r:id="rId3"/>
              </a:rPr>
              <a:t>Director@IOSantas.com</a:t>
            </a:r>
            <a:r>
              <a:rPr lang="en-US" sz="24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</a:p>
        </p:txBody>
      </p:sp>
      <p:sp>
        <p:nvSpPr>
          <p:cNvPr id="8" name="Rectangle 4"/>
          <p:cNvSpPr/>
          <p:nvPr/>
        </p:nvSpPr>
        <p:spPr>
          <a:xfrm>
            <a:off x="685800" y="2590800"/>
            <a:ext cx="5334000" cy="3698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$5 -- Legacy renewals only </a:t>
            </a:r>
            <a:r>
              <a:rPr lang="en-US" sz="1400" dirty="0"/>
              <a:t>(no certificate)</a:t>
            </a:r>
            <a:endParaRPr lang="en-US" dirty="0"/>
          </a:p>
        </p:txBody>
      </p:sp>
      <p:sp>
        <p:nvSpPr>
          <p:cNvPr id="9" name="Rectangle 5"/>
          <p:cNvSpPr/>
          <p:nvPr/>
        </p:nvSpPr>
        <p:spPr>
          <a:xfrm>
            <a:off x="228600" y="3048000"/>
            <a:ext cx="6400800" cy="4619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FF"/>
                </a:solidFill>
              </a:rPr>
              <a:t>$10 -- 2011 Member Dues </a:t>
            </a:r>
            <a:r>
              <a:rPr lang="en-US" dirty="0">
                <a:solidFill>
                  <a:srgbClr val="0000FF"/>
                </a:solidFill>
              </a:rPr>
              <a:t>(w/Certificate)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3581400"/>
            <a:ext cx="62484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$25  Annual Dues + Donation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" y="4114800"/>
            <a:ext cx="6248400" cy="116955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This last button is for those members who </a:t>
            </a:r>
            <a:r>
              <a:rPr lang="en-US" b="1" u="sng" dirty="0"/>
              <a:t>REALLY</a:t>
            </a:r>
            <a:r>
              <a:rPr lang="en-US" dirty="0"/>
              <a:t> feel the </a:t>
            </a:r>
            <a:r>
              <a:rPr lang="en-US" sz="2400" b="1" i="1" u="sng" dirty="0"/>
              <a:t>Christmas </a:t>
            </a:r>
            <a:r>
              <a:rPr lang="en-US" sz="2400" b="1" i="1" u="sng"/>
              <a:t>Spirit</a:t>
            </a:r>
            <a:r>
              <a:rPr lang="en-US" sz="1600"/>
              <a:t>  </a:t>
            </a:r>
            <a:r>
              <a:rPr lang="en-US"/>
              <a:t>during </a:t>
            </a:r>
            <a:r>
              <a:rPr lang="en-US" dirty="0"/>
              <a:t>checkout—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THEY WILL BE OUR </a:t>
            </a:r>
            <a:r>
              <a:rPr lang="en-US" sz="2800" dirty="0">
                <a:solidFill>
                  <a:srgbClr val="99FF99"/>
                </a:solidFill>
              </a:rPr>
              <a:t>North Pole Honor Roll</a:t>
            </a:r>
            <a:endParaRPr lang="en-US" dirty="0"/>
          </a:p>
        </p:txBody>
      </p:sp>
      <p:pic>
        <p:nvPicPr>
          <p:cNvPr id="37899" name="Picture 5" descr="NorthPoleHonorRo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429000"/>
            <a:ext cx="2590800" cy="34290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sp>
        <p:nvSpPr>
          <p:cNvPr id="4" name="Pictur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792162"/>
          </a:xfrm>
        </p:spPr>
        <p:txBody>
          <a:bodyPr rtlCol="0"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Born, APRIL 2008: </a:t>
            </a:r>
            <a:r>
              <a:rPr lang="en-US" sz="4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Fraternal </a:t>
            </a:r>
            <a:r>
              <a:rPr lang="en-US" sz="49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Twins</a:t>
            </a:r>
            <a:endParaRPr lang="en-US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609600"/>
            <a:ext cx="8763000" cy="12618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As our story begins, the old Amalgamated Order lies a smoking ruin.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Then, rising from the ashes—like a pair of glorious Phoenixes:</a:t>
            </a:r>
            <a:r>
              <a:rPr lang="en-US" sz="800" dirty="0"/>
              <a:t> </a:t>
            </a:r>
            <a:r>
              <a:rPr lang="en-US" sz="1400" dirty="0"/>
              <a:t>(</a:t>
            </a:r>
            <a:r>
              <a:rPr lang="en-US" sz="1400" dirty="0" err="1"/>
              <a:t>Phoenii</a:t>
            </a:r>
            <a:r>
              <a:rPr lang="en-US" sz="1400" dirty="0"/>
              <a:t>? </a:t>
            </a:r>
            <a:r>
              <a:rPr lang="en-US" sz="1100" dirty="0" err="1"/>
              <a:t>Phoenices</a:t>
            </a:r>
            <a:r>
              <a:rPr lang="en-US" sz="1100" dirty="0"/>
              <a:t>?)</a:t>
            </a:r>
            <a:r>
              <a:rPr lang="en-US" sz="1400" dirty="0"/>
              <a:t> </a:t>
            </a:r>
            <a:r>
              <a:rPr lang="en-US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FORBS</a:t>
            </a:r>
            <a:r>
              <a:rPr lang="en-US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dirty="0"/>
              <a:t>&amp; its fraternal TWIN, 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IOS</a:t>
            </a:r>
            <a:r>
              <a:rPr lang="en-US" sz="2000" b="1" dirty="0"/>
              <a:t>.</a:t>
            </a:r>
            <a:r>
              <a:rPr lang="en-US" dirty="0"/>
              <a:t> </a:t>
            </a:r>
          </a:p>
        </p:txBody>
      </p:sp>
      <p:pic>
        <p:nvPicPr>
          <p:cNvPr id="11269" name="Picture 4" descr="FORBSlogo- transp1000p.gif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90550" y="1646238"/>
            <a:ext cx="3771900" cy="4525962"/>
          </a:xfrm>
          <a:noFill/>
        </p:spPr>
      </p:pic>
      <p:pic>
        <p:nvPicPr>
          <p:cNvPr id="11270" name="Picture 5" descr="IOS logo stack600p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828800"/>
            <a:ext cx="4038600" cy="4059238"/>
          </a:xfrm>
          <a:noFill/>
          <a:ln w="57150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sp>
        <p:nvSpPr>
          <p:cNvPr id="6" name="Picture 2"/>
          <p:cNvSpPr>
            <a:spLocks noGrp="1"/>
          </p:cNvSpPr>
          <p:nvPr>
            <p:ph idx="4294967295"/>
          </p:nvPr>
        </p:nvSpPr>
        <p:spPr>
          <a:xfrm>
            <a:off x="152400" y="1481329"/>
            <a:ext cx="8839200" cy="1719071"/>
          </a:xfrm>
          <a:ln w="63500" cmpd="thickThin"/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2000" dirty="0">
                <a:solidFill>
                  <a:srgbClr val="002060"/>
                </a:solidFill>
              </a:rPr>
              <a:t>In loyalty to my friend &amp; mentor Tom Hartsfield, &amp; out of frustration for having failed to help him rescue his 15-year labor of love from the clutches of 2 evil &amp; greedy men—I joined </a:t>
            </a:r>
            <a:r>
              <a:rPr lang="en-US" sz="3200" dirty="0">
                <a:ln w="15875"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IOS</a:t>
            </a:r>
            <a:endParaRPr lang="en-US" sz="2000" dirty="0">
              <a:ln w="15875"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Picture 3"/>
          <p:cNvSpPr>
            <a:spLocks noGrp="1"/>
          </p:cNvSpPr>
          <p:nvPr>
            <p:ph type="title" idx="4294967295"/>
          </p:nvPr>
        </p:nvSpPr>
        <p:spPr>
          <a:gradFill>
            <a:gsLst>
              <a:gs pos="0">
                <a:schemeClr val="accent3">
                  <a:shade val="15000"/>
                  <a:satMod val="180000"/>
                </a:schemeClr>
              </a:gs>
              <a:gs pos="50000">
                <a:schemeClr val="accent3">
                  <a:shade val="45000"/>
                  <a:satMod val="170000"/>
                </a:schemeClr>
              </a:gs>
              <a:gs pos="70000">
                <a:schemeClr val="accent3">
                  <a:tint val="99000"/>
                  <a:shade val="65000"/>
                  <a:satMod val="155000"/>
                </a:schemeClr>
              </a:gs>
              <a:gs pos="100000">
                <a:schemeClr val="accent3">
                  <a:tint val="95500"/>
                  <a:shade val="100000"/>
                  <a:satMod val="155000"/>
                </a:schemeClr>
              </a:gs>
            </a:gsLst>
          </a:gradFill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3">
                <a:satMod val="300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Like many of you, I JOINED </a:t>
            </a:r>
            <a:r>
              <a:rPr lang="en-US" sz="53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BOTH</a:t>
            </a:r>
            <a:endParaRPr lang="en-US" dirty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3352800"/>
            <a:ext cx="8839200" cy="15081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And, in solidarity with my SoCal Santa Pals — among whom Diva &amp; I had lived, loved, worked, played, laughed &amp; cried for so many years—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(and </a:t>
            </a:r>
            <a:r>
              <a:rPr lang="en-US" sz="1600" u="sng" dirty="0"/>
              <a:t>against</a:t>
            </a:r>
            <a:r>
              <a:rPr lang="en-US" sz="1600" dirty="0"/>
              <a:t> whom I have all too frequently felt the frustration of </a:t>
            </a:r>
            <a:r>
              <a:rPr lang="en-US" b="1" u="sng" dirty="0"/>
              <a:t>AUDITIONING</a:t>
            </a:r>
            <a:r>
              <a:rPr lang="en-US" sz="1600" dirty="0"/>
              <a:t>)</a:t>
            </a:r>
            <a:r>
              <a:rPr lang="en-US" sz="2000" dirty="0"/>
              <a:t> there was never any question that we would ALSO join </a:t>
            </a:r>
            <a:r>
              <a:rPr lang="en-US" sz="3200" dirty="0">
                <a:ln w="19050">
                  <a:solidFill>
                    <a:srgbClr val="006600"/>
                  </a:solidFill>
                </a:ln>
                <a:solidFill>
                  <a:schemeClr val="bg1"/>
                </a:solidFill>
              </a:rPr>
              <a:t>FORBS</a:t>
            </a:r>
            <a:endParaRPr lang="en-US" sz="2600" dirty="0">
              <a:ln w="19050">
                <a:solidFill>
                  <a:srgbClr val="0066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762000" y="5562600"/>
            <a:ext cx="815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000">
                <a:latin typeface="Lucida Sans Unicode" pitchFamily="34" charset="0"/>
              </a:rPr>
              <a:t>Also like many of you, I started helping as much as I could,</a:t>
            </a:r>
          </a:p>
          <a:p>
            <a:pPr algn="r"/>
            <a:r>
              <a:rPr lang="en-US" sz="2000">
                <a:latin typeface="Lucida Sans Unicode" pitchFamily="34" charset="0"/>
              </a:rPr>
              <a:t>by doing what I LOVE to do—</a:t>
            </a:r>
            <a:r>
              <a:rPr lang="en-US" sz="2000" b="1" u="sng">
                <a:latin typeface="Lucida Sans Unicode" pitchFamily="34" charset="0"/>
              </a:rPr>
              <a:t>for BOTH GROUPS!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pic>
        <p:nvPicPr>
          <p:cNvPr id="13315" name="Picture 2" descr="Vix online IOS Membership Certificate - Charter (Mil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480000">
            <a:off x="773113" y="2662238"/>
            <a:ext cx="3408362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Picture 3"/>
          <p:cNvSpPr>
            <a:spLocks noGrp="1"/>
          </p:cNvSpPr>
          <p:nvPr>
            <p:ph type="title" idx="4294967295"/>
          </p:nvPr>
        </p:nvSpPr>
        <p:spPr>
          <a:xfrm>
            <a:off x="2362200" y="0"/>
            <a:ext cx="3886200" cy="1143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First, for IOS: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1" y="228600"/>
            <a:ext cx="1600200" cy="19492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318" name="Picture 4" descr="Composite-Flag-Waving-Snow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2800"/>
            <a:ext cx="280352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9" descr="IOS-Stationary-01-trans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740000">
            <a:off x="5953125" y="3005138"/>
            <a:ext cx="31178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10" descr="IOS-Stationary-02-trans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140000">
            <a:off x="3852863" y="2860675"/>
            <a:ext cx="18288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1" descr="IOS-Stationary-03-trans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4217988"/>
            <a:ext cx="4402138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9"/>
          <p:cNvSpPr>
            <a:spLocks noGrp="1"/>
          </p:cNvSpPr>
          <p:nvPr>
            <p:ph idx="4294967295"/>
          </p:nvPr>
        </p:nvSpPr>
        <p:spPr>
          <a:xfrm>
            <a:off x="2362200" y="762000"/>
            <a:ext cx="6781800" cy="19812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buFont typeface="Wingdings 3"/>
              <a:buChar char="}"/>
              <a:defRPr/>
            </a:pPr>
            <a:r>
              <a:rPr lang="en-US" sz="2400" smtClean="0">
                <a:solidFill>
                  <a:srgbClr val="000000"/>
                </a:solidFill>
              </a:rPr>
              <a:t>Basing the logo on Santa Milt Cottrell, who had passed away just as IOS was starting up, I helped Tom Hartsfield create a Membership Certificate, “Flag”, Chapter Banner(s) &amp; stationary samples: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pic>
        <p:nvPicPr>
          <p:cNvPr id="14339" name="Picture 2" descr="IOS-Web-Team.gif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3200" y="457200"/>
            <a:ext cx="8940800" cy="5364163"/>
          </a:xfrm>
          <a:noFill/>
        </p:spPr>
      </p:pic>
      <p:sp>
        <p:nvSpPr>
          <p:cNvPr id="3" name="Picture 3"/>
          <p:cNvSpPr>
            <a:spLocks noGrp="1"/>
          </p:cNvSpPr>
          <p:nvPr>
            <p:ph type="title" idx="4294967295"/>
          </p:nvPr>
        </p:nvSpPr>
        <p:spPr>
          <a:xfrm>
            <a:off x="304800" y="0"/>
            <a:ext cx="8610600" cy="4873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I also served on the global design team working on the IOS Website: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362200" y="5638800"/>
            <a:ext cx="6553200" cy="646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Visit us online at: </a:t>
            </a:r>
            <a:r>
              <a:rPr lang="en-US" sz="3600" dirty="0">
                <a:hlinkClick r:id="rId3"/>
              </a:rPr>
              <a:t>www.IOSantas.com</a:t>
            </a:r>
            <a:r>
              <a:rPr lang="en-US" sz="36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sp>
        <p:nvSpPr>
          <p:cNvPr id="2" name="Rectangle 2"/>
          <p:cNvSpPr>
            <a:spLocks noGrp="1"/>
          </p:cNvSpPr>
          <p:nvPr>
            <p:ph idx="4294967295"/>
          </p:nvPr>
        </p:nvSpPr>
        <p:spPr>
          <a:xfrm>
            <a:off x="3276600" y="914400"/>
            <a:ext cx="5715000" cy="2286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hangingPunct="1">
              <a:buFont typeface="Wingdings 3"/>
              <a:buChar char="}"/>
              <a:defRPr/>
            </a:pPr>
            <a:r>
              <a:rPr lang="en-US" sz="2400" smtClean="0">
                <a:solidFill>
                  <a:srgbClr val="000000"/>
                </a:solidFill>
              </a:rPr>
              <a:t>Considering his general lack of techno-savvy, I can only wonder at the amount of work it must have taken Santa Tom Hartsfield to compile the boxes of records which he turned over to me…</a:t>
            </a:r>
          </a:p>
        </p:txBody>
      </p:sp>
      <p:sp>
        <p:nvSpPr>
          <p:cNvPr id="3" name="Picture 3"/>
          <p:cNvSpPr>
            <a:spLocks noGrp="1"/>
          </p:cNvSpPr>
          <p:nvPr>
            <p:ph type="title" idx="4294967295"/>
          </p:nvPr>
        </p:nvSpPr>
        <p:spPr>
          <a:xfrm>
            <a:off x="381000" y="152400"/>
            <a:ext cx="8229600" cy="563562"/>
          </a:xfrm>
          <a:gradFill>
            <a:gsLst>
              <a:gs pos="0">
                <a:schemeClr val="accent6">
                  <a:shade val="15000"/>
                  <a:satMod val="180000"/>
                </a:schemeClr>
              </a:gs>
              <a:gs pos="50000">
                <a:schemeClr val="accent6">
                  <a:shade val="45000"/>
                  <a:satMod val="170000"/>
                </a:schemeClr>
              </a:gs>
              <a:gs pos="70000">
                <a:schemeClr val="accent6">
                  <a:tint val="99000"/>
                  <a:shade val="65000"/>
                  <a:satMod val="155000"/>
                </a:schemeClr>
              </a:gs>
              <a:gs pos="100000">
                <a:schemeClr val="accent6">
                  <a:tint val="95500"/>
                  <a:shade val="100000"/>
                  <a:satMod val="155000"/>
                </a:schemeClr>
              </a:gs>
            </a:gsLst>
          </a:gradFill>
          <a:ln>
            <a:solidFill>
              <a:schemeClr val="accent6"/>
            </a:solidFill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Still, guess who was doing most of the heavy lifting…</a:t>
            </a:r>
          </a:p>
        </p:txBody>
      </p:sp>
      <p:pic>
        <p:nvPicPr>
          <p:cNvPr id="15365" name="Picture 4" descr="TomHartsfield-OTTO1994-CaptionOverlay350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914400"/>
            <a:ext cx="33480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/>
          <p:nvPr/>
        </p:nvSpPr>
        <p:spPr>
          <a:xfrm>
            <a:off x="152400" y="3581400"/>
            <a:ext cx="8839200" cy="646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Tom eagerly accepted all the tutoring we could find time for— he went from struggling with emails to working with huge database spreadsheets!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81000" y="4495800"/>
            <a:ext cx="8534400" cy="12620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When, a year later, he made up his mind to permanently retire &amp; move out to the countryside with his family,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IOS </a:t>
            </a:r>
            <a:r>
              <a:rPr lang="en-US" sz="2400" dirty="0"/>
              <a:t>had </a:t>
            </a:r>
            <a:r>
              <a:rPr lang="en-US" sz="2800" b="1" u="sng" dirty="0"/>
              <a:t>HUNDREDS</a:t>
            </a:r>
            <a:r>
              <a:rPr lang="en-US" sz="2800" dirty="0"/>
              <a:t> of members </a:t>
            </a:r>
            <a:r>
              <a:rPr lang="en-US" sz="2400" dirty="0"/>
              <a:t>around the world!</a:t>
            </a:r>
            <a:endParaRPr lang="en-US" sz="2800" dirty="0"/>
          </a:p>
        </p:txBody>
      </p:sp>
      <p:sp>
        <p:nvSpPr>
          <p:cNvPr id="8" name="Text Box 7"/>
          <p:cNvSpPr txBox="1"/>
          <p:nvPr/>
        </p:nvSpPr>
        <p:spPr>
          <a:xfrm>
            <a:off x="6477000" y="5715000"/>
            <a:ext cx="1947863" cy="7080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/>
              <a:t>WOW!!!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sp>
        <p:nvSpPr>
          <p:cNvPr id="4" name="Picture 2"/>
          <p:cNvSpPr>
            <a:spLocks noGrp="1"/>
          </p:cNvSpPr>
          <p:nvPr>
            <p:ph type="ctrTitle" idx="4294967295"/>
          </p:nvPr>
        </p:nvSpPr>
        <p:spPr>
          <a:xfrm>
            <a:off x="457200" y="1"/>
            <a:ext cx="8229600" cy="2438399"/>
          </a:xfrm>
          <a:blipFill>
            <a:blip r:embed="rId2" cstate="print"/>
            <a:tile tx="0" ty="0" sx="100000" sy="100000" flip="none" algn="tl"/>
          </a:blipFill>
          <a:ln>
            <a:solidFill>
              <a:schemeClr val="accent6"/>
            </a:solidFill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Incredibly, during these same years, there was even MORE going on at the </a:t>
            </a:r>
            <a:br>
              <a:rPr lang="en-US" sz="36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48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Fraternal Order </a:t>
            </a:r>
            <a:r>
              <a:rPr lang="en-US" sz="40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of </a:t>
            </a:r>
            <a:r>
              <a:rPr lang="en-US" sz="48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en-US" sz="48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en-US" sz="48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Real Bearded Santas</a:t>
            </a:r>
            <a:endParaRPr lang="en-US" sz="4800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3"/>
          <p:cNvSpPr>
            <a:spLocks noGrp="1"/>
          </p:cNvSpPr>
          <p:nvPr>
            <p:ph type="subTitle" idx="4294967295"/>
          </p:nvPr>
        </p:nvSpPr>
        <p:spPr>
          <a:xfrm>
            <a:off x="533400" y="2514600"/>
            <a:ext cx="8077200" cy="16002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45720" rIns="45720">
            <a:normAutofit/>
          </a:bodyPr>
          <a:lstStyle/>
          <a:p>
            <a:pPr marL="0" indent="0" eaLnBrk="1" hangingPunct="1">
              <a:buFont typeface="Wingdings 3"/>
              <a:buNone/>
              <a:defRPr/>
            </a:pPr>
            <a:r>
              <a:rPr lang="en-US" sz="2400" smtClean="0">
                <a:solidFill>
                  <a:schemeClr val="tx2"/>
                </a:solidFill>
              </a:rPr>
              <a:t>Before we return to the subject of IOS’ future, I’d like to thank my lovely &amp; beloved wife Victoria for giving me support—both figuratively AND literally— while I spent long days, weeks &amp; months working for FORBS.</a:t>
            </a:r>
          </a:p>
        </p:txBody>
      </p:sp>
      <p:pic>
        <p:nvPicPr>
          <p:cNvPr id="16389" name="Picture 6" descr="Team Erwin, Luncheon Book '10 B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67175"/>
            <a:ext cx="28956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/>
          <p:nvPr/>
        </p:nvSpPr>
        <p:spPr>
          <a:xfrm>
            <a:off x="2819400" y="4114800"/>
            <a:ext cx="5410200" cy="8921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I’d also like to thank Elves Heather &amp; Holly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(BOTH </a:t>
            </a:r>
            <a:r>
              <a:rPr lang="en-US" sz="1200" b="1" u="sng" dirty="0"/>
              <a:t>Christmas</a:t>
            </a:r>
            <a:r>
              <a:rPr lang="en-US" sz="1200" dirty="0"/>
              <a:t> plants, BTW—chosen </a:t>
            </a:r>
            <a:r>
              <a:rPr lang="en-US" sz="1200" b="1" u="sng" dirty="0"/>
              <a:t>LONG</a:t>
            </a:r>
            <a:r>
              <a:rPr lang="en-US" sz="1200" dirty="0"/>
              <a:t> before I became Santa)</a:t>
            </a:r>
            <a:r>
              <a:rPr lang="en-US" sz="1400" dirty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for making parenting so STRESS-FREE for me!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95600" y="5534561"/>
            <a:ext cx="6248400" cy="1261884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anchor="b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7780" cmpd="sng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Finally— before moving on, I’d also like to tell those of you who are NOT members of </a:t>
            </a:r>
            <a:r>
              <a:rPr lang="en-US" sz="2800" b="1" dirty="0">
                <a:ln w="17780" cmpd="sng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FORBS</a:t>
            </a:r>
            <a:endParaRPr lang="en-US" sz="2000" b="1" dirty="0">
              <a:ln w="17780" cmpd="sng">
                <a:solidFill>
                  <a:srgbClr val="00B050"/>
                </a:solidFill>
                <a:prstDash val="solid"/>
                <a:miter lim="800000"/>
              </a:ln>
              <a:solidFill>
                <a:srgbClr val="FFFF00"/>
              </a:solidFill>
              <a:latin typeface="+mn-lt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9050" cmpd="sng">
                  <a:solidFill>
                    <a:srgbClr val="0070C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How </a:t>
            </a:r>
            <a:r>
              <a:rPr lang="en-US" sz="2800" b="1" dirty="0">
                <a:ln w="19050" cmpd="sng">
                  <a:solidFill>
                    <a:srgbClr val="0070C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I </a:t>
            </a:r>
            <a:r>
              <a:rPr lang="en-US" sz="2800" dirty="0">
                <a:ln w="19050" cmpd="sng">
                  <a:solidFill>
                    <a:srgbClr val="0070C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Spent The Past 30 Months: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2/14/2011</a:t>
            </a:r>
          </a:p>
        </p:txBody>
      </p:sp>
      <p:sp>
        <p:nvSpPr>
          <p:cNvPr id="4" name="Picture 2"/>
          <p:cNvSpPr>
            <a:spLocks noGrp="1"/>
          </p:cNvSpPr>
          <p:nvPr>
            <p:ph type="title" idx="4294967295"/>
          </p:nvPr>
        </p:nvSpPr>
        <p:spPr>
          <a:xfrm>
            <a:off x="304800" y="273050"/>
            <a:ext cx="84582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When FORBS was born in April 2008, Diva &amp; I were there—and we’ve been there ever since!!</a:t>
            </a:r>
          </a:p>
        </p:txBody>
      </p:sp>
      <p:sp>
        <p:nvSpPr>
          <p:cNvPr id="17412" name="Rectangle 3"/>
          <p:cNvSpPr>
            <a:spLocks noGrp="1"/>
          </p:cNvSpPr>
          <p:nvPr>
            <p:ph type="body" sz="half" idx="4294967295"/>
          </p:nvPr>
        </p:nvSpPr>
        <p:spPr>
          <a:xfrm>
            <a:off x="4648200" y="15240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</a:ln>
        </p:spPr>
        <p:txBody>
          <a:bodyPr lIns="182880" anchor="ctr"/>
          <a:lstStyle/>
          <a:p>
            <a:pPr marL="0" indent="0" eaLnBrk="1" hangingPunct="1">
              <a:lnSpc>
                <a:spcPct val="90000"/>
              </a:lnSpc>
              <a:buFont typeface="Wingdings 3" pitchFamily="18" charset="2"/>
              <a:buNone/>
            </a:pPr>
            <a:r>
              <a:rPr lang="en-US" sz="2400" smtClean="0">
                <a:solidFill>
                  <a:schemeClr val="bg1"/>
                </a:solidFill>
              </a:rPr>
              <a:t>I’m also Webmaster for the following chapters:</a:t>
            </a:r>
          </a:p>
        </p:txBody>
      </p:sp>
      <p:sp>
        <p:nvSpPr>
          <p:cNvPr id="6" name="Rectangle 4"/>
          <p:cNvSpPr>
            <a:spLocks noGrp="1"/>
          </p:cNvSpPr>
          <p:nvPr>
            <p:ph sz="quarter" idx="4294967295"/>
          </p:nvPr>
        </p:nvSpPr>
        <p:spPr>
          <a:xfrm>
            <a:off x="152400" y="1600200"/>
            <a:ext cx="4344988" cy="2667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buFont typeface="Wingdings 3"/>
              <a:buNone/>
              <a:defRPr/>
            </a:pPr>
            <a:r>
              <a:rPr lang="en-US" sz="2400" smtClean="0">
                <a:solidFill>
                  <a:srgbClr val="FFFFFF"/>
                </a:solidFill>
              </a:rPr>
              <a:t>I’ve served FORBS as:</a:t>
            </a:r>
          </a:p>
          <a:p>
            <a:pPr eaLnBrk="1" hangingPunct="1">
              <a:buClr>
                <a:srgbClr val="C00000"/>
              </a:buClr>
              <a:buFont typeface="Wingdings"/>
              <a:buChar char="Ø"/>
              <a:defRPr/>
            </a:pPr>
            <a:r>
              <a:rPr lang="en-US" sz="2400" smtClean="0">
                <a:solidFill>
                  <a:srgbClr val="FFFFFF"/>
                </a:solidFill>
              </a:rPr>
              <a:t>Director-At-Large</a:t>
            </a:r>
          </a:p>
          <a:p>
            <a:pPr eaLnBrk="1" hangingPunct="1">
              <a:buClr>
                <a:srgbClr val="C00000"/>
              </a:buClr>
              <a:buFont typeface="Wingdings"/>
              <a:buChar char="Ø"/>
              <a:defRPr/>
            </a:pPr>
            <a:r>
              <a:rPr lang="en-US" sz="2400" smtClean="0">
                <a:solidFill>
                  <a:srgbClr val="FFFFFF"/>
                </a:solidFill>
              </a:rPr>
              <a:t>National Secretary</a:t>
            </a:r>
          </a:p>
          <a:p>
            <a:pPr eaLnBrk="1" hangingPunct="1">
              <a:buClr>
                <a:srgbClr val="C00000"/>
              </a:buClr>
              <a:buFont typeface="Wingdings"/>
              <a:buChar char="Ø"/>
              <a:defRPr/>
            </a:pPr>
            <a:r>
              <a:rPr lang="en-US" sz="2400" smtClean="0">
                <a:solidFill>
                  <a:srgbClr val="FFFFFF"/>
                </a:solidFill>
              </a:rPr>
              <a:t>National Webmaster</a:t>
            </a:r>
          </a:p>
          <a:p>
            <a:pPr eaLnBrk="1" hangingPunct="1">
              <a:buClr>
                <a:srgbClr val="C00000"/>
              </a:buClr>
              <a:buFont typeface="Wingdings"/>
              <a:buChar char="Ø"/>
              <a:defRPr/>
            </a:pPr>
            <a:r>
              <a:rPr lang="en-US" sz="2400" smtClean="0">
                <a:solidFill>
                  <a:srgbClr val="FFFFFF"/>
                </a:solidFill>
              </a:rPr>
              <a:t>Orange County Ch. V.P.</a:t>
            </a:r>
          </a:p>
          <a:p>
            <a:pPr eaLnBrk="1" hangingPunct="1">
              <a:buClr>
                <a:srgbClr val="C00000"/>
              </a:buClr>
              <a:buFont typeface="Wingdings"/>
              <a:buChar char="Ø"/>
              <a:defRPr/>
            </a:pPr>
            <a:r>
              <a:rPr lang="en-US" sz="2400" smtClean="0">
                <a:solidFill>
                  <a:srgbClr val="FFFFFF"/>
                </a:solidFill>
              </a:rPr>
              <a:t>Archivist &amp; Videographer</a:t>
            </a:r>
          </a:p>
        </p:txBody>
      </p:sp>
      <p:sp>
        <p:nvSpPr>
          <p:cNvPr id="17414" name="Rectangle 5"/>
          <p:cNvSpPr>
            <a:spLocks noGrp="1"/>
          </p:cNvSpPr>
          <p:nvPr>
            <p:ph type="body" idx="4294967295"/>
          </p:nvPr>
        </p:nvSpPr>
        <p:spPr>
          <a:xfrm>
            <a:off x="152400" y="4191000"/>
            <a:ext cx="4495800" cy="533400"/>
          </a:xfrm>
          <a:solidFill>
            <a:schemeClr val="accent1"/>
          </a:solidFill>
          <a:ln w="28575">
            <a:solidFill>
              <a:srgbClr val="C00000"/>
            </a:solidFill>
          </a:ln>
        </p:spPr>
        <p:txBody>
          <a:bodyPr lIns="182880" anchor="ctr"/>
          <a:lstStyle/>
          <a:p>
            <a:pPr marL="0" indent="0" eaLnBrk="1" hangingPunct="1">
              <a:lnSpc>
                <a:spcPct val="80000"/>
              </a:lnSpc>
              <a:buFont typeface="Wingdings 3" pitchFamily="18" charset="2"/>
              <a:buNone/>
            </a:pPr>
            <a:r>
              <a:rPr lang="en-US" sz="1300" smtClean="0">
                <a:solidFill>
                  <a:schemeClr val="bg1"/>
                </a:solidFill>
              </a:rPr>
              <a:t>In fact, for most of the past two years, I’ve actually been ALL of the above </a:t>
            </a:r>
            <a:r>
              <a:rPr lang="en-US" sz="1800" b="1" u="sng" smtClean="0">
                <a:solidFill>
                  <a:schemeClr val="bg1"/>
                </a:solidFill>
              </a:rPr>
              <a:t>AT THE SAME TIME</a:t>
            </a:r>
            <a:r>
              <a:rPr lang="en-US" sz="1600" b="1" u="sng" smtClean="0">
                <a:solidFill>
                  <a:schemeClr val="bg1"/>
                </a:solidFill>
              </a:rPr>
              <a:t>…</a:t>
            </a:r>
            <a:endParaRPr lang="en-US" sz="1300" b="1" u="sng" smtClean="0">
              <a:solidFill>
                <a:schemeClr val="bg1"/>
              </a:solidFill>
            </a:endParaRPr>
          </a:p>
        </p:txBody>
      </p:sp>
      <p:pic>
        <p:nvPicPr>
          <p:cNvPr id="5123" name="Picture 3" descr="SANTAS_of_the_OC_text_Icon copy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4563" y="2209800"/>
            <a:ext cx="2011362" cy="2378075"/>
          </a:xfrm>
          <a:prstGeom prst="rect">
            <a:avLst/>
          </a:prstGeom>
          <a:noFill/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0" name="Text Box 7"/>
          <p:cNvSpPr txBox="1"/>
          <p:nvPr/>
        </p:nvSpPr>
        <p:spPr>
          <a:xfrm>
            <a:off x="1828800" y="4826000"/>
            <a:ext cx="3733800" cy="1785938"/>
          </a:xfrm>
          <a:prstGeom prst="rect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Poor Richard" pitchFamily="18" charset="0"/>
              </a:rPr>
              <a:t>Professional singers year-round, Diva &amp; I LOVE to perform pro-bono for our fellow Jolly Jents—and for many of their causes! We’ve hosted fundraisers, led meetings,  entertained parties, taught workshops–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Poor Richard" pitchFamily="18" charset="0"/>
              </a:rPr>
              <a:t>we  even </a:t>
            </a:r>
            <a:r>
              <a:rPr lang="en-US" dirty="0" err="1">
                <a:latin typeface="Poor Richard" pitchFamily="18" charset="0"/>
              </a:rPr>
              <a:t>MC’d</a:t>
            </a:r>
            <a:r>
              <a:rPr lang="en-US" dirty="0">
                <a:latin typeface="Poor Richard" pitchFamily="18" charset="0"/>
              </a:rPr>
              <a:t> </a:t>
            </a:r>
            <a:r>
              <a:rPr lang="en-US" sz="2000" b="1" dirty="0">
                <a:latin typeface="Poor Richard" pitchFamily="18" charset="0"/>
              </a:rPr>
              <a:t>two </a:t>
            </a:r>
            <a:r>
              <a:rPr lang="en-US" sz="2000" dirty="0">
                <a:latin typeface="Poor Richard" pitchFamily="18" charset="0"/>
              </a:rPr>
              <a:t>FORBS Luncheons</a:t>
            </a:r>
            <a:r>
              <a:rPr lang="en-US" dirty="0">
                <a:latin typeface="Poor Richard" pitchFamily="18" charset="0"/>
              </a:rPr>
              <a:t>!</a:t>
            </a:r>
          </a:p>
        </p:txBody>
      </p:sp>
      <p:pic>
        <p:nvPicPr>
          <p:cNvPr id="5124" name="Picture 4" descr="Inland Empire Chapter Logo 500x700 at 100ppi copy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2667000"/>
            <a:ext cx="1920875" cy="2468563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9" name="Picture 9" descr="ArizonaSantas_Chapter_Logo250p.jpg"/>
          <p:cNvPicPr>
            <a:picLocks noGrp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934200" y="3475038"/>
            <a:ext cx="1920875" cy="2560637"/>
          </a:xfrm>
          <a:ln w="57150">
            <a:solidFill>
              <a:srgbClr val="C00000"/>
            </a:solidFill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5122" name="Picture 2" descr="NorthStarSantasLogo9 copy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267200"/>
            <a:ext cx="1828800" cy="2378075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7420" name="Picture 10" descr="SinginSanta&amp;DivaClaus150p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800600"/>
            <a:ext cx="1828800" cy="18288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9&quot;/&gt;&lt;/object&gt;&lt;object type=&quot;3&quot; unique_id=&quot;10005&quot;&gt;&lt;property id=&quot;20148&quot; value=&quot;5&quot;/&gt;&lt;property id=&quot;20300&quot; value=&quot;Slide 2 - &amp;quot;Santa Ric Erwin here…&amp;quot;&quot;/&gt;&lt;property id=&quot;20307&quot; value=&quot;257&quot;/&gt;&lt;/object&gt;&lt;object type=&quot;3&quot; unique_id=&quot;10006&quot;&gt;&lt;property id=&quot;20148&quot; value=&quot;5&quot;/&gt;&lt;property id=&quot;20300&quot; value=&quot;Slide 3 - &amp;quot;Born, APRIL 2008: Fraternal Twins&amp;quot;&quot;/&gt;&lt;property id=&quot;20307&quot; value=&quot;258&quot;/&gt;&lt;/object&gt;&lt;object type=&quot;3&quot; unique_id=&quot;10022&quot;&gt;&lt;property id=&quot;20148&quot; value=&quot;5&quot;/&gt;&lt;property id=&quot;20300&quot; value=&quot;Slide 4 - &amp;quot;Like many of you, I JOINED BOTH&amp;quot;&quot;/&gt;&lt;property id=&quot;20307&quot; value=&quot;260&quot;/&gt;&lt;/object&gt;&lt;object type=&quot;3&quot; unique_id=&quot;10023&quot;&gt;&lt;property id=&quot;20148&quot; value=&quot;5&quot;/&gt;&lt;property id=&quot;20300&quot; value=&quot;Slide 5 - &amp;quot;First, for IOS:&amp;quot;&quot;/&gt;&lt;property id=&quot;20307&quot; value=&quot;261&quot;/&gt;&lt;/object&gt;&lt;object type=&quot;3&quot; unique_id=&quot;10024&quot;&gt;&lt;property id=&quot;20148&quot; value=&quot;5&quot;/&gt;&lt;property id=&quot;20300&quot; value=&quot;Slide 6 - &amp;quot;I also served on the global design team working on the IOS Website:&amp;quot;&quot;/&gt;&lt;property id=&quot;20307&quot; value=&quot;262&quot;/&gt;&lt;/object&gt;&lt;object type=&quot;3&quot; unique_id=&quot;10105&quot;&gt;&lt;property id=&quot;20148&quot; value=&quot;5&quot;/&gt;&lt;property id=&quot;20300&quot; value=&quot;Slide 7 - &amp;quot;Still, guess who was doing most of the heavy lifting…&amp;quot;&quot;/&gt;&lt;property id=&quot;20307&quot; value=&quot;263&quot;/&gt;&lt;/object&gt;&lt;object type=&quot;3&quot; unique_id=&quot;10106&quot;&gt;&lt;property id=&quot;20148&quot; value=&quot;5&quot;/&gt;&lt;property id=&quot;20300&quot; value=&quot;Slide 10 - &amp;quot;Most entertainers have a “day-job”, right?  Well, my Computer Science degree is older than the internet, so I do w&quot;/&gt;&lt;property id=&quot;20307&quot; value=&quot;264&quot;/&gt;&lt;/object&gt;&lt;object type=&quot;3&quot; unique_id=&quot;10107&quot;&gt;&lt;property id=&quot;20148&quot; value=&quot;5&quot;/&gt;&lt;property id=&quot;20300&quot; value=&quot;Slide 11 - &amp;quot;I even think my MOTION GRAPHICS are getting better…&amp;quot;&quot;/&gt;&lt;property id=&quot;20307&quot; value=&quot;265&quot;/&gt;&lt;/object&gt;&lt;object type=&quot;3&quot; unique_id=&quot;10108&quot;&gt;&lt;property id=&quot;20148&quot; value=&quot;5&quot;/&gt;&lt;property id=&quot;20300&quot; value=&quot;Slide 12 - &amp;quot;While National Secretary, I wrote or revised (wholly or in part) many of FORBS’ most important documents– for inst&quot;/&gt;&lt;property id=&quot;20307&quot; value=&quot;266&quot;/&gt;&lt;/object&gt;&lt;object type=&quot;3&quot; unique_id=&quot;10157&quot;&gt;&lt;property id=&quot;20148&quot; value=&quot;5&quot;/&gt;&lt;property id=&quot;20300&quot; value=&quot;Slide 9 - &amp;quot;When FORBS was born in April 2008, Diva &amp;amp; I were there—and we’ve been there ever since!!&amp;quot;&quot;/&gt;&lt;property id=&quot;20307&quot; value=&quot;267&quot;/&gt;&lt;/object&gt;&lt;object type=&quot;3&quot; unique_id=&quot;10158&quot;&gt;&lt;property id=&quot;20148&quot; value=&quot;5&quot;/&gt;&lt;property id=&quot;20300&quot; value=&quot;Slide 13 - &amp;quot;As FORBS’ National Webmaster, I built our entire network:&amp;quot;&quot;/&gt;&lt;property id=&quot;20307&quot; value=&quot;268&quot;/&gt;&lt;/object&gt;&lt;object type=&quot;3&quot; unique_id=&quot;10173&quot;&gt;&lt;property id=&quot;20148&quot; value=&quot;5&quot;/&gt;&lt;property id=&quot;20300&quot; value=&quot;Slide 8 - &amp;quot;Incredibly, during these same years, there was even MORE going on at the &amp;#x0D;&amp;#x0A;Fraternal Order of &amp;#x0D;&amp;#x0A;Real Bearded Santas&amp;quot;&quot;/&gt;&lt;property id=&quot;20307&quot; value=&quot;269&quot;/&gt;&lt;/object&gt;&lt;object type=&quot;3&quot; unique_id=&quot;10399&quot;&gt;&lt;property id=&quot;20148&quot; value=&quot;5&quot;/&gt;&lt;property id=&quot;20300&quot; value=&quot;Slide 14 - &amp;quot;Our production company has done a LOT for our bros, too!&amp;quot;&quot;/&gt;&lt;property id=&quot;20307&quot; value=&quot;270&quot;/&gt;&lt;/object&gt;&lt;object type=&quot;3&quot; unique_id=&quot;10586&quot;&gt;&lt;property id=&quot;20148&quot; value=&quot;5&quot;/&gt;&lt;property id=&quot;20300&quot; value=&quot;Slide 15 - &amp;quot;WHEW!!&amp;quot;&quot;/&gt;&lt;property id=&quot;20307&quot; value=&quot;271&quot;/&gt;&lt;/object&gt;&lt;object type=&quot;3&quot; unique_id=&quot;10621&quot;&gt;&lt;property id=&quot;20148&quot; value=&quot;5&quot;/&gt;&lt;property id=&quot;20300&quot; value=&quot;Slide 16 - &amp;quot;What about all those holiday specialists&amp;#x0D;&amp;#x0A; who are NOT Real Bearded Santas?&amp;quot;&quot;/&gt;&lt;property id=&quot;20307&quot; value=&quot;272&quot;/&gt;&lt;/object&gt;&lt;object type=&quot;3&quot; unique_id=&quot;10622&quot;&gt;&lt;property id=&quot;20148&quot; value=&quot;5&quot;/&gt;&lt;property id=&quot;20300&quot; value=&quot;Slide 17 - &amp;quot;The International Order of Santas is launching:&amp;quot;&quot;/&gt;&lt;property id=&quot;20307&quot; value=&quot;273&quot;/&gt;&lt;/object&gt;&lt;object type=&quot;3&quot; unique_id=&quot;10775&quot;&gt;&lt;property id=&quot;20148&quot; value=&quot;5&quot;/&gt;&lt;property id=&quot;20300&quot; value=&quot;Slide 20 - &amp;quot;With your help, IOS will soon provide all interested Seasonal Professionals with:&amp;quot;&quot;/&gt;&lt;property id=&quot;20307&quot; value=&quot;274&quot;/&gt;&lt;/object&gt;&lt;object type=&quot;3&quot; unique_id=&quot;11056&quot;&gt;&lt;property id=&quot;20148&quot; value=&quot;5&quot;/&gt;&lt;property id=&quot;20300&quot; value=&quot;Slide 18 - &amp;quot;You know what’s the HOLY GRAIL of Web Design today?&amp;quot;&quot;/&gt;&lt;property id=&quot;20307&quot; value=&quot;275&quot;/&gt;&lt;/object&gt;&lt;object type=&quot;3&quot; unique_id=&quot;11188&quot;&gt;&lt;property id=&quot;20148&quot; value=&quot;5&quot;/&gt;&lt;property id=&quot;20300&quot; value=&quot;Slide 19 - &amp;quot;Soon, your personal associations will no longer be limited by your LOCATION OR your LANGUAGE&amp;#x0D;&amp;#x0A;—You Can Have Friends&quot;/&gt;&lt;property id=&quot;20307&quot; value=&quot;276&quot;/&gt;&lt;/object&gt;&lt;object type=&quot;3&quot; unique_id=&quot;11321&quot;&gt;&lt;property id=&quot;20148&quot; value=&quot;5&quot;/&gt;&lt;property id=&quot;20300&quot; value=&quot;Slide 21 - &amp;quot;Ok, Ric, sounds good...&amp;#x0D;&amp;#x0A;I DO think FORBS is GREAT, &amp;#x0D;&amp;#x0A;&amp;amp; I can think of lots of &amp;#x0D;&amp;#x0A;folks who’d LOVE to&amp;#x0D;&amp;#x0A; share what we h&quot;/&gt;&lt;property id=&quot;20307&quot; value=&quot;277&quot;/&gt;&lt;/object&gt;&lt;object type=&quot;3&quot; unique_id=&quot;11322&quot;&gt;&lt;property id=&quot;20148&quot; value=&quot;5&quot;/&gt;&lt;property id=&quot;20300&quot; value=&quot;Slide 22 - &amp;quot;&amp;#x0D;&amp;#x0A;JUST&amp;#x0D;&amp;#x0A;HOW &amp;#x0D;&amp;#x0A;MUCH&amp;#x0D;&amp;#x0A;IS ALL&amp;#x0D;&amp;#x0A;THIS&amp;#x0D;&amp;#x0A;GONNA&amp;#x0D;&amp;#x0A;COST???? &amp;quot;&quot;/&gt;&lt;property id=&quot;20307&quot; value=&quot;278&quot;/&gt;&lt;/object&gt;&lt;object type=&quot;3&quot; unique_id=&quot;11323&quot;&gt;&lt;property id=&quot;20148&quot; value=&quot;5&quot;/&gt;&lt;property id=&quot;20300&quot; value=&quot;Slide 23 - &amp;quot;Brace yourself–this might hurt a bit:&amp;#x0D;&amp;#x0A;for almost ALL of this, you will pay…NOTHING&amp;quot;&quot;/&gt;&lt;property id=&quot;20307&quot; value=&quot;280&quot;/&gt;&lt;/object&gt;&lt;object type=&quot;3&quot; unique_id=&quot;11324&quot;&gt;&lt;property id=&quot;20148&quot; value=&quot;5&quot;/&gt;&lt;property id=&quot;20300&quot; value=&quot;Slide 24&quot;/&gt;&lt;property id=&quot;20307&quot; value=&quot;279&quot;/&gt;&lt;/object&gt;&lt;object type=&quot;3&quot; unique_id=&quot;11351&quot;&gt;&lt;property id=&quot;20148&quot; value=&quot;5&quot;/&gt;&lt;property id=&quot;20300&quot; value=&quot;Slide 25 - &amp;quot;IOSantaNet (IOSantaNet.ning.com) &amp;quot;&quot;/&gt;&lt;property id=&quot;20307&quot; value=&quot;281&quot;/&gt;&lt;/object&gt;&lt;object type=&quot;3&quot; unique_id=&quot;11460&quot;&gt;&lt;property id=&quot;20148&quot; value=&quot;5&quot;/&gt;&lt;property id=&quot;20300&quot; value=&quot;Slide 26 - &amp;quot;Likewise: if IOSantaNet is our living room, then WINTER-Net will be our home–office… you might even call it our “W&quot;/&gt;&lt;property id=&quot;20307&quot; value=&quot;282&quot;/&gt;&lt;/object&gt;&lt;object type=&quot;3&quot; unique_id=&quot;11545&quot;&gt;&lt;property id=&quot;20148&quot; value=&quot;5&quot;/&gt;&lt;property id=&quot;20300&quot; value=&quot;Slide 27 - &amp;quot;eCommerce&amp;#x0D;&amp;#x0A;w/IOS &amp;amp; Our Members&amp;quot;&quot;/&gt;&lt;property id=&quot;20307&quot; value=&quot;283&quot;/&gt;&lt;/object&gt;&lt;object type=&quot;3&quot; unique_id=&quot;11941&quot;&gt;&lt;property id=&quot;20148&quot; value=&quot;5&quot;/&gt;&lt;property id=&quot;20300&quot; value=&quot;Slide 28 - &amp;quot;Well—that’s our plan for the Christmas Community in 2011&amp;quot;&quot;/&gt;&lt;property id=&quot;20307&quot; value=&quot;286&quot;/&gt;&lt;/object&gt;&lt;object type=&quot;3&quot; unique_id=&quot;11942&quot;&gt;&lt;property id=&quot;20148&quot; value=&quot;5&quot;/&gt;&lt;property id=&quot;20300&quot; value=&quot;Slide 29 - &amp;quot;If you have any questions or problems, let me know:&amp;#x0D;&amp;#x0A;Director@IOSantas.com &amp;quot;&quot;/&gt;&lt;property id=&quot;20307&quot; value=&quot;28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Concours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cours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oncours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oncours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Concours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Concours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_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Concours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6_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Concours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7_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7604</TotalTime>
  <Words>1974</Words>
  <Application>Microsoft Office PowerPoint</Application>
  <PresentationFormat>On-screen Show (4:3)</PresentationFormat>
  <Paragraphs>236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Arial</vt:lpstr>
      <vt:lpstr>Lucida Sans Unicode</vt:lpstr>
      <vt:lpstr>Wingdings 3</vt:lpstr>
      <vt:lpstr>Verdana</vt:lpstr>
      <vt:lpstr>Wingdings 2</vt:lpstr>
      <vt:lpstr>Calibri</vt:lpstr>
      <vt:lpstr>Arial Rounded MT Bold</vt:lpstr>
      <vt:lpstr>Wingdings</vt:lpstr>
      <vt:lpstr>Poor Richard</vt:lpstr>
      <vt:lpstr>A770-Roman</vt:lpstr>
      <vt:lpstr>Freestyle Script</vt:lpstr>
      <vt:lpstr>BRADDON</vt:lpstr>
      <vt:lpstr>Concourse</vt:lpstr>
      <vt:lpstr>1_Concourse</vt:lpstr>
      <vt:lpstr>2_Concourse</vt:lpstr>
      <vt:lpstr>3_Concourse</vt:lpstr>
      <vt:lpstr>4_Concourse</vt:lpstr>
      <vt:lpstr>5_Concourse</vt:lpstr>
      <vt:lpstr>6_Concourse</vt:lpstr>
      <vt:lpstr>7_Concourse</vt:lpstr>
      <vt:lpstr>Slide 1</vt:lpstr>
      <vt:lpstr>Santa Ric Erwin here…</vt:lpstr>
      <vt:lpstr>Born, APRIL 2008: Fraternal Twins</vt:lpstr>
      <vt:lpstr>Like many of you, I JOINED BOTH</vt:lpstr>
      <vt:lpstr>First, for IOS:</vt:lpstr>
      <vt:lpstr>I also served on the global design team working on the IOS Website:</vt:lpstr>
      <vt:lpstr>Still, guess who was doing most of the heavy lifting…</vt:lpstr>
      <vt:lpstr>Incredibly, during these same years, there was even MORE going on at the  Fraternal Order of  Real Bearded Santas</vt:lpstr>
      <vt:lpstr>When FORBS was born in April 2008, Diva &amp; I were there—and we’ve been there ever since!!</vt:lpstr>
      <vt:lpstr>Most entertainers have a “day-job”, right?  Well, my Computer Science degree is older than the internet, so I do web &amp; graphics design—here are some I’ve done for FORBS:</vt:lpstr>
      <vt:lpstr>I even think my MOTION GRAPHICS are getting better…</vt:lpstr>
      <vt:lpstr>While National Secretary, I wrote or revised (wholly or in part) many of FORBS’ most important documents– for instance:</vt:lpstr>
      <vt:lpstr>As FORBS’ National Webmaster, I built our entire network:</vt:lpstr>
      <vt:lpstr>Our production company has done a LOT for our bros, too!</vt:lpstr>
      <vt:lpstr>WHEW!!</vt:lpstr>
      <vt:lpstr>What about all those holiday specialists  who are NOT Real Bearded Santas?</vt:lpstr>
      <vt:lpstr>The International Order of Santas is launching:</vt:lpstr>
      <vt:lpstr>You know what’s the HOLY GRAIL of Web Design today?</vt:lpstr>
      <vt:lpstr>Soon, your personal associations will no longer be limited by your LOCATION OR your LANGUAGE —You Can Have Friends ANYWHERE IN THE WORLD!</vt:lpstr>
      <vt:lpstr>With your help, IOS will soon provide all interested Seasonal Professionals with:</vt:lpstr>
      <vt:lpstr>Ok, Ric, sounds good... I DO think FORBS is GREAT,  &amp; I can think of lots of  folks who’d LOVE to  share what we have  with each other here;  so I won’t mind if you   CUT TO THE CHASE...</vt:lpstr>
      <vt:lpstr> JUST HOW  MUCH IS ALL THIS GONNA COST???? </vt:lpstr>
      <vt:lpstr>Brace yourself–this might hurt a bit: for almost ALL of this, you will pay…NOTHING</vt:lpstr>
      <vt:lpstr>Slide 24</vt:lpstr>
      <vt:lpstr>IOSantaNet (IOSantaNet.ning.com) </vt:lpstr>
      <vt:lpstr>Likewise: if IOSantaNet is our living room, then WINTER-Net will be our home–office… you might even call it our “WEB-quarters”</vt:lpstr>
      <vt:lpstr>eCommerce w/IOS &amp; Our Members</vt:lpstr>
      <vt:lpstr>Well—that’s our plan for the Christmas Community in 2011</vt:lpstr>
      <vt:lpstr>If you have any questions or problems, let me know: Director@IOSantas.com </vt:lpstr>
    </vt:vector>
  </TitlesOfParts>
  <Company>Ric~N~Vic Productions, LLC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 Erwin</dc:creator>
  <cp:lastModifiedBy>Ric Erwin</cp:lastModifiedBy>
  <cp:revision>693</cp:revision>
  <dcterms:created xsi:type="dcterms:W3CDTF">2011-02-03T05:22:29Z</dcterms:created>
  <dcterms:modified xsi:type="dcterms:W3CDTF">2011-02-23T19:44:20Z</dcterms:modified>
</cp:coreProperties>
</file>