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3"/>
  </p:notesMasterIdLst>
  <p:sldIdLst>
    <p:sldId id="276" r:id="rId2"/>
    <p:sldId id="265" r:id="rId3"/>
    <p:sldId id="301" r:id="rId4"/>
    <p:sldId id="292" r:id="rId5"/>
    <p:sldId id="303" r:id="rId6"/>
    <p:sldId id="315" r:id="rId7"/>
    <p:sldId id="302" r:id="rId8"/>
    <p:sldId id="314" r:id="rId9"/>
    <p:sldId id="291" r:id="rId10"/>
    <p:sldId id="311" r:id="rId11"/>
    <p:sldId id="293" r:id="rId12"/>
    <p:sldId id="290" r:id="rId13"/>
    <p:sldId id="294" r:id="rId14"/>
    <p:sldId id="289" r:id="rId15"/>
    <p:sldId id="295" r:id="rId16"/>
    <p:sldId id="313" r:id="rId17"/>
    <p:sldId id="288" r:id="rId18"/>
    <p:sldId id="317" r:id="rId19"/>
    <p:sldId id="318" r:id="rId20"/>
    <p:sldId id="296" r:id="rId21"/>
    <p:sldId id="283" r:id="rId22"/>
    <p:sldId id="297" r:id="rId23"/>
    <p:sldId id="284" r:id="rId24"/>
    <p:sldId id="316" r:id="rId25"/>
    <p:sldId id="298" r:id="rId26"/>
    <p:sldId id="287" r:id="rId27"/>
    <p:sldId id="299" r:id="rId28"/>
    <p:sldId id="267" r:id="rId29"/>
    <p:sldId id="319" r:id="rId30"/>
    <p:sldId id="256" r:id="rId31"/>
    <p:sldId id="309" r:id="rId32"/>
    <p:sldId id="312" r:id="rId33"/>
    <p:sldId id="270" r:id="rId34"/>
    <p:sldId id="286" r:id="rId35"/>
    <p:sldId id="264" r:id="rId36"/>
    <p:sldId id="257" r:id="rId37"/>
    <p:sldId id="271" r:id="rId38"/>
    <p:sldId id="306" r:id="rId39"/>
    <p:sldId id="272" r:id="rId40"/>
    <p:sldId id="305" r:id="rId41"/>
    <p:sldId id="273" r:id="rId42"/>
    <p:sldId id="307" r:id="rId43"/>
    <p:sldId id="274" r:id="rId44"/>
    <p:sldId id="275" r:id="rId45"/>
    <p:sldId id="308" r:id="rId46"/>
    <p:sldId id="320" r:id="rId47"/>
    <p:sldId id="321" r:id="rId48"/>
    <p:sldId id="258" r:id="rId49"/>
    <p:sldId id="259" r:id="rId50"/>
    <p:sldId id="260" r:id="rId51"/>
    <p:sldId id="26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33C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72851" autoAdjust="0"/>
  </p:normalViewPr>
  <p:slideViewPr>
    <p:cSldViewPr>
      <p:cViewPr varScale="1">
        <p:scale>
          <a:sx n="88" d="100"/>
          <a:sy n="88" d="100"/>
        </p:scale>
        <p:origin x="-23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8E10E2-0599-447F-AFEF-A8288E649521}" type="datetimeFigureOut">
              <a:rPr lang="en-US" smtClean="0"/>
              <a:pPr/>
              <a:t>1/25/2013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0D3F91-5101-4D29-8D49-1D71CD65CE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ft.edu/tips/stage-acting.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ft.edu/tips/film-acting.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Yes,</a:t>
            </a:r>
            <a:r>
              <a:rPr lang="en-US" sz="1200" kern="1200" baseline="0" dirty="0" smtClean="0">
                <a:solidFill>
                  <a:schemeClr val="tx1"/>
                </a:solidFill>
                <a:latin typeface="+mn-lt"/>
                <a:ea typeface="+mn-ea"/>
                <a:cs typeface="+mn-cs"/>
              </a:rPr>
              <a:t> I know— y</a:t>
            </a:r>
            <a:r>
              <a:rPr lang="en-US" sz="1200" kern="1200" dirty="0" smtClean="0">
                <a:solidFill>
                  <a:schemeClr val="tx1"/>
                </a:solidFill>
                <a:latin typeface="+mn-lt"/>
                <a:ea typeface="+mn-ea"/>
                <a:cs typeface="+mn-cs"/>
              </a:rPr>
              <a:t>ou’re already an actor.  That’s true!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Also, no</a:t>
            </a:r>
            <a:r>
              <a:rPr lang="en-US" sz="1200" kern="1200" baseline="0" dirty="0" smtClean="0">
                <a:solidFill>
                  <a:schemeClr val="tx1"/>
                </a:solidFill>
                <a:latin typeface="+mn-lt"/>
                <a:ea typeface="+mn-ea"/>
                <a:cs typeface="+mn-cs"/>
              </a:rPr>
              <a:t> matter how or why you became a Santa, you probably get paid for doing it. </a:t>
            </a:r>
          </a:p>
          <a:p>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 So you’re both a working actor &amp; a professional actor already.</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But for this workshop, we’re going</a:t>
            </a:r>
            <a:r>
              <a:rPr lang="en-US" sz="1200" kern="1200" baseline="0" dirty="0" smtClean="0">
                <a:solidFill>
                  <a:schemeClr val="tx1"/>
                </a:solidFill>
                <a:latin typeface="+mn-lt"/>
                <a:ea typeface="+mn-ea"/>
                <a:cs typeface="+mn-cs"/>
              </a:rPr>
              <a:t> to use that word in its traditional, Hollywood sense.</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Inside the industry, a working actor is anyone who is paid to perform dramatic (or comedic) works.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a:t>
            </a:r>
            <a:r>
              <a:rPr lang="en-US" sz="1200" kern="1200" baseline="0" dirty="0" smtClean="0">
                <a:solidFill>
                  <a:schemeClr val="tx1"/>
                </a:solidFill>
                <a:latin typeface="+mn-lt"/>
                <a:ea typeface="+mn-ea"/>
                <a:cs typeface="+mn-cs"/>
              </a:rPr>
              <a:t> me, “MOVIE” refers to a big-budget project for a major studio— complete with full cast &amp; crew.</a:t>
            </a:r>
          </a:p>
          <a:p>
            <a:r>
              <a:rPr lang="en-US" sz="1200" kern="1200" baseline="0" dirty="0" smtClean="0">
                <a:solidFill>
                  <a:schemeClr val="tx1"/>
                </a:solidFill>
                <a:latin typeface="+mn-lt"/>
                <a:ea typeface="+mn-ea"/>
                <a:cs typeface="+mn-cs"/>
              </a:rPr>
              <a:t>MOVIES are without a doubt the holy grail of most acting careers!</a:t>
            </a:r>
          </a:p>
          <a:p>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a:t>
            </a:r>
          </a:p>
          <a:p>
            <a:r>
              <a:rPr lang="en-US" sz="1200" kern="1200" baseline="0" dirty="0" smtClean="0">
                <a:solidFill>
                  <a:schemeClr val="tx1"/>
                </a:solidFill>
                <a:latin typeface="+mn-lt"/>
                <a:ea typeface="+mn-ea"/>
                <a:cs typeface="+mn-cs"/>
              </a:rPr>
              <a:t>I don’t care how many projects I’ve been involved in— as you can see from my B roll footage:</a:t>
            </a:r>
          </a:p>
          <a:p>
            <a:r>
              <a:rPr lang="en-US" sz="1200" kern="1200" baseline="0" dirty="0" smtClean="0">
                <a:solidFill>
                  <a:schemeClr val="tx1"/>
                </a:solidFill>
                <a:latin typeface="+mn-lt"/>
                <a:ea typeface="+mn-ea"/>
                <a:cs typeface="+mn-cs"/>
              </a:rPr>
              <a:t>I AM INVARIABLY IMPRESSED BY THE CONTROLLED CHAOS OF A MOVIE SET!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a:t>
            </a:r>
          </a:p>
          <a:p>
            <a:r>
              <a:rPr lang="en-US" sz="1200" kern="1200" dirty="0" smtClean="0">
                <a:solidFill>
                  <a:schemeClr val="tx1"/>
                </a:solidFill>
                <a:latin typeface="+mn-lt"/>
                <a:ea typeface="+mn-ea"/>
                <a:cs typeface="+mn-cs"/>
              </a:rPr>
              <a:t>On</a:t>
            </a:r>
            <a:r>
              <a:rPr lang="en-US" sz="1200" kern="1200" baseline="0" dirty="0" smtClean="0">
                <a:solidFill>
                  <a:schemeClr val="tx1"/>
                </a:solidFill>
                <a:latin typeface="+mn-lt"/>
                <a:ea typeface="+mn-ea"/>
                <a:cs typeface="+mn-cs"/>
              </a:rPr>
              <a:t> another branch of the same tree, we find “FILMS”—</a:t>
            </a:r>
          </a:p>
          <a:p>
            <a:r>
              <a:rPr lang="en-US" sz="1200" kern="1200" baseline="0" dirty="0" smtClean="0">
                <a:solidFill>
                  <a:schemeClr val="tx1"/>
                </a:solidFill>
                <a:latin typeface="+mn-lt"/>
                <a:ea typeface="+mn-ea"/>
                <a:cs typeface="+mn-cs"/>
              </a:rPr>
              <a:t>To me, this refers to smaller, lower-budget projects:  </a:t>
            </a:r>
          </a:p>
          <a:p>
            <a:r>
              <a:rPr lang="en-US" sz="1200" kern="1200" baseline="0" dirty="0" smtClean="0">
                <a:solidFill>
                  <a:schemeClr val="tx1"/>
                </a:solidFill>
                <a:latin typeface="+mn-lt"/>
                <a:ea typeface="+mn-ea"/>
                <a:cs typeface="+mn-cs"/>
              </a:rPr>
              <a:t>primarily the independent &amp; documentary films which are usually not shown on </a:t>
            </a:r>
            <a:r>
              <a:rPr lang="en-US" sz="1200" kern="1200" baseline="0" dirty="0" err="1" smtClean="0">
                <a:solidFill>
                  <a:schemeClr val="tx1"/>
                </a:solidFill>
                <a:latin typeface="+mn-lt"/>
                <a:ea typeface="+mn-ea"/>
                <a:cs typeface="+mn-cs"/>
              </a:rPr>
              <a:t>on</a:t>
            </a:r>
            <a:r>
              <a:rPr lang="en-US" sz="1200" kern="1200" baseline="0" dirty="0" smtClean="0">
                <a:solidFill>
                  <a:schemeClr val="tx1"/>
                </a:solidFill>
                <a:latin typeface="+mn-lt"/>
                <a:ea typeface="+mn-ea"/>
                <a:cs typeface="+mn-cs"/>
              </a:rPr>
              <a:t> the major networks;</a:t>
            </a:r>
          </a:p>
          <a:p>
            <a:r>
              <a:rPr lang="en-US" sz="800" kern="1200" baseline="0" dirty="0" smtClean="0">
                <a:solidFill>
                  <a:schemeClr val="tx1"/>
                </a:solidFill>
                <a:latin typeface="+mn-lt"/>
                <a:ea typeface="+mn-ea"/>
                <a:cs typeface="+mn-cs"/>
              </a:rPr>
              <a:t> </a:t>
            </a:r>
            <a:endParaRPr lang="en-US" sz="1200" kern="1200" baseline="0" dirty="0" smtClean="0">
              <a:solidFill>
                <a:srgbClr val="FF0000"/>
              </a:solidFill>
              <a:latin typeface="+mn-lt"/>
              <a:ea typeface="+mn-ea"/>
              <a:cs typeface="+mn-cs"/>
            </a:endParaRPr>
          </a:p>
          <a:p>
            <a:r>
              <a:rPr lang="en-US" sz="1200" kern="1200" baseline="0" dirty="0" smtClean="0">
                <a:solidFill>
                  <a:schemeClr val="tx1"/>
                </a:solidFill>
                <a:latin typeface="+mn-lt"/>
                <a:ea typeface="+mn-ea"/>
                <a:cs typeface="+mn-cs"/>
              </a:rPr>
              <a:t>This category also includes so-called “Reality Programs”— </a:t>
            </a:r>
          </a:p>
          <a:p>
            <a:r>
              <a:rPr lang="en-US" sz="1200" kern="1200" baseline="0" dirty="0" smtClean="0">
                <a:solidFill>
                  <a:schemeClr val="tx1"/>
                </a:solidFill>
                <a:latin typeface="+mn-lt"/>
                <a:ea typeface="+mn-ea"/>
                <a:cs typeface="+mn-cs"/>
              </a:rPr>
              <a:t>at least until they are picked up by a cable channel...</a:t>
            </a:r>
          </a:p>
          <a:p>
            <a:r>
              <a:rPr lang="en-US" sz="1200" kern="1200" baseline="0" dirty="0" smtClean="0">
                <a:solidFill>
                  <a:schemeClr val="tx1"/>
                </a:solidFill>
                <a:latin typeface="+mn-lt"/>
                <a:ea typeface="+mn-ea"/>
                <a:cs typeface="+mn-cs"/>
              </a:rPr>
              <a:t>After that, they usually acquire budgets that promote them out of this category...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is from a recent shoot for an indie project being produced by New York’s Double Windsor Films</a:t>
            </a:r>
          </a:p>
          <a:p>
            <a:r>
              <a:rPr lang="en-US" sz="1200" kern="1200" baseline="0" dirty="0" smtClean="0">
                <a:solidFill>
                  <a:schemeClr val="tx1"/>
                </a:solidFill>
                <a:latin typeface="+mn-lt"/>
                <a:ea typeface="+mn-ea"/>
                <a:cs typeface="+mn-cs"/>
              </a:rPr>
              <a:t>You may know several Santas involved in this project— this is Director/Cinematographer Tommy Avallone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Theater acting -- or </a:t>
            </a:r>
            <a:r>
              <a:rPr lang="en-US" sz="1200" b="0" i="0" u="sng" kern="1200" dirty="0" smtClean="0">
                <a:solidFill>
                  <a:schemeClr val="tx1"/>
                </a:solidFill>
                <a:latin typeface="+mn-lt"/>
                <a:ea typeface="+mn-ea"/>
                <a:cs typeface="+mn-cs"/>
                <a:hlinkClick r:id="rId3"/>
              </a:rPr>
              <a:t>stage acting</a:t>
            </a:r>
            <a:r>
              <a:rPr lang="en-US" sz="1200" b="0" i="0" kern="1200" dirty="0" smtClean="0">
                <a:solidFill>
                  <a:schemeClr val="tx1"/>
                </a:solidFill>
                <a:latin typeface="+mn-lt"/>
                <a:ea typeface="+mn-ea"/>
                <a:cs typeface="+mn-cs"/>
              </a:rPr>
              <a:t> -- is the earliest — and some would argue purest— form of the craft.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 In</a:t>
            </a:r>
            <a:r>
              <a:rPr lang="en-US" sz="1200" b="0" i="0" kern="1200" baseline="0" dirty="0" smtClean="0">
                <a:solidFill>
                  <a:schemeClr val="tx1"/>
                </a:solidFill>
                <a:latin typeface="+mn-lt"/>
                <a:ea typeface="+mn-ea"/>
                <a:cs typeface="+mn-cs"/>
              </a:rPr>
              <a:t> the olden days</a:t>
            </a:r>
            <a:r>
              <a:rPr lang="en-US" sz="1200" b="0" i="0" kern="1200" dirty="0" smtClean="0">
                <a:solidFill>
                  <a:schemeClr val="tx1"/>
                </a:solidFill>
                <a:latin typeface="+mn-lt"/>
                <a:ea typeface="+mn-ea"/>
                <a:cs typeface="+mn-cs"/>
              </a:rPr>
              <a:t>, actors had to be prepared to project their voice long distances...or at least to the last row of the audience.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This technique is called "projecting to the back of the house.“</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 Of course, these days, most actors are </a:t>
            </a:r>
            <a:r>
              <a:rPr lang="en-US" sz="1200" b="0" i="0" kern="1200" dirty="0" err="1" smtClean="0">
                <a:solidFill>
                  <a:schemeClr val="tx1"/>
                </a:solidFill>
                <a:latin typeface="+mn-lt"/>
                <a:ea typeface="+mn-ea"/>
                <a:cs typeface="+mn-cs"/>
              </a:rPr>
              <a:t>mic-ed</a:t>
            </a:r>
            <a:r>
              <a:rPr lang="en-US" sz="1200" b="0" i="0" kern="1200" dirty="0" smtClean="0">
                <a:solidFill>
                  <a:schemeClr val="tx1"/>
                </a:solidFill>
                <a:latin typeface="+mn-lt"/>
                <a:ea typeface="+mn-ea"/>
                <a:cs typeface="+mn-cs"/>
              </a:rPr>
              <a:t>, so projecting is not much of a problem.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 In addition, movements of the body had to be larger-than-life so they could be seen by members of the audience.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Small movements like a facial expressions are simply too minuscule to "read," so other methods had to be used to express emotion: pacing, dialogue, etc.</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Your first step into acting</a:t>
            </a:r>
            <a:r>
              <a:rPr lang="en-US" sz="1200" b="0" i="0" kern="1200" baseline="0" dirty="0" smtClean="0">
                <a:solidFill>
                  <a:schemeClr val="tx1"/>
                </a:solidFill>
                <a:latin typeface="+mn-lt"/>
                <a:ea typeface="+mn-ea"/>
                <a:cs typeface="+mn-cs"/>
              </a:rPr>
              <a:t> should probably be to join </a:t>
            </a:r>
            <a:r>
              <a:rPr lang="en-US" sz="1200" b="0" i="0" kern="1200" dirty="0" smtClean="0">
                <a:solidFill>
                  <a:schemeClr val="tx1"/>
                </a:solidFill>
                <a:latin typeface="+mn-lt"/>
                <a:ea typeface="+mn-ea"/>
                <a:cs typeface="+mn-cs"/>
              </a:rPr>
              <a:t>a class; </a:t>
            </a:r>
          </a:p>
          <a:p>
            <a:r>
              <a:rPr lang="en-US" sz="1200" b="0" i="0" kern="1200" dirty="0" smtClean="0">
                <a:solidFill>
                  <a:schemeClr val="tx1"/>
                </a:solidFill>
                <a:latin typeface="+mn-lt"/>
                <a:ea typeface="+mn-ea"/>
                <a:cs typeface="+mn-cs"/>
              </a:rPr>
              <a:t>but</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if you have never been on a set before, the next step is to get some </a:t>
            </a:r>
            <a:r>
              <a:rPr lang="en-US" sz="1200" b="1" i="0" kern="1200" dirty="0" smtClean="0">
                <a:solidFill>
                  <a:schemeClr val="tx1"/>
                </a:solidFill>
                <a:latin typeface="+mn-lt"/>
                <a:ea typeface="+mn-ea"/>
                <a:cs typeface="+mn-cs"/>
              </a:rPr>
              <a:t>set experience</a:t>
            </a:r>
            <a:r>
              <a:rPr lang="en-US" sz="1200" b="0" i="0" kern="1200" dirty="0" smtClean="0">
                <a:solidFill>
                  <a:schemeClr val="tx1"/>
                </a:solidFill>
                <a:latin typeface="+mn-lt"/>
                <a:ea typeface="+mn-ea"/>
                <a:cs typeface="+mn-cs"/>
              </a:rPr>
              <a:t>.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While you’re getting started, </a:t>
            </a:r>
            <a:r>
              <a:rPr lang="en-US" sz="1200" b="0" i="0" kern="1200" baseline="0" dirty="0" smtClean="0">
                <a:solidFill>
                  <a:schemeClr val="tx1"/>
                </a:solidFill>
                <a:latin typeface="+mn-lt"/>
                <a:ea typeface="+mn-ea"/>
                <a:cs typeface="+mn-cs"/>
              </a:rPr>
              <a:t>d</a:t>
            </a:r>
            <a:r>
              <a:rPr lang="en-US" sz="1200" b="0" i="0" kern="1200" dirty="0" smtClean="0">
                <a:solidFill>
                  <a:schemeClr val="tx1"/>
                </a:solidFill>
                <a:latin typeface="+mn-lt"/>
                <a:ea typeface="+mn-ea"/>
                <a:cs typeface="+mn-cs"/>
              </a:rPr>
              <a:t>o some work as a background actor, also referred to as “Being an extra.” </a:t>
            </a:r>
          </a:p>
          <a:p>
            <a:r>
              <a:rPr lang="en-US" sz="1200" b="0" i="0" kern="1200" dirty="0" smtClean="0">
                <a:solidFill>
                  <a:schemeClr val="tx1"/>
                </a:solidFill>
                <a:latin typeface="+mn-lt"/>
                <a:ea typeface="+mn-ea"/>
                <a:cs typeface="+mn-cs"/>
              </a:rPr>
              <a:t>By working background, you learn the etiquette of being on a set</a:t>
            </a:r>
            <a:r>
              <a:rPr lang="en-US" sz="1200" b="0" i="0" kern="1200" baseline="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If you could be someone's stand-in, that's even better because as a stand-in you literally get to do what the actor you're standing in for does. </a:t>
            </a:r>
          </a:p>
          <a:p>
            <a:r>
              <a:rPr lang="en-US" sz="1200" b="0" i="0" kern="1200" dirty="0" smtClean="0">
                <a:solidFill>
                  <a:schemeClr val="tx1"/>
                </a:solidFill>
                <a:latin typeface="+mn-lt"/>
                <a:ea typeface="+mn-ea"/>
                <a:cs typeface="+mn-cs"/>
              </a:rPr>
              <a:t>It's like being paid to practice!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Here’s a great example:</a:t>
            </a:r>
          </a:p>
          <a:p>
            <a:r>
              <a:rPr lang="en-US" sz="1200" kern="1200" dirty="0" smtClean="0">
                <a:solidFill>
                  <a:schemeClr val="tx1"/>
                </a:solidFill>
                <a:latin typeface="+mn-lt"/>
                <a:ea typeface="+mn-ea"/>
                <a:cs typeface="+mn-cs"/>
              </a:rPr>
              <a:t>Most network series’ record </a:t>
            </a:r>
            <a:r>
              <a:rPr lang="en-US" sz="1200" kern="1200" baseline="0" dirty="0" smtClean="0">
                <a:solidFill>
                  <a:schemeClr val="tx1"/>
                </a:solidFill>
                <a:latin typeface="+mn-lt"/>
                <a:ea typeface="+mn-ea"/>
                <a:cs typeface="+mn-cs"/>
              </a:rPr>
              <a:t>their Christmas episodes in the late summer &amp; early fall.</a:t>
            </a:r>
          </a:p>
          <a:p>
            <a:r>
              <a:rPr lang="en-US" sz="1200" kern="1200" baseline="0" dirty="0" smtClean="0">
                <a:solidFill>
                  <a:schemeClr val="tx1"/>
                </a:solidFill>
                <a:latin typeface="+mn-lt"/>
                <a:ea typeface="+mn-ea"/>
                <a:cs typeface="+mn-cs"/>
              </a:rPr>
              <a:t>This </a:t>
            </a:r>
            <a:r>
              <a:rPr lang="en-US" sz="1200" kern="1200" dirty="0" smtClean="0">
                <a:solidFill>
                  <a:schemeClr val="tx1"/>
                </a:solidFill>
                <a:latin typeface="+mn-lt"/>
                <a:ea typeface="+mn-ea"/>
                <a:cs typeface="+mn-cs"/>
              </a:rPr>
              <a:t>shoot</a:t>
            </a:r>
            <a:r>
              <a:rPr lang="en-US" sz="1200" kern="1200" baseline="0" dirty="0" smtClean="0">
                <a:solidFill>
                  <a:schemeClr val="tx1"/>
                </a:solidFill>
                <a:latin typeface="+mn-lt"/>
                <a:ea typeface="+mn-ea"/>
                <a:cs typeface="+mn-cs"/>
              </a:rPr>
              <a:t> for the Mentalist was the largest paid gathering of Real Bearded Santas in history!</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And this is what it looked like from the EXTRA’S perspective...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This last category</a:t>
            </a:r>
            <a:r>
              <a:rPr lang="en-US" sz="1200" kern="1200" baseline="0" dirty="0" smtClean="0">
                <a:solidFill>
                  <a:schemeClr val="tx1"/>
                </a:solidFill>
                <a:latin typeface="+mn-lt"/>
                <a:ea typeface="+mn-ea"/>
                <a:cs typeface="+mn-cs"/>
              </a:rPr>
              <a:t> is the one most often ignored by “old-school” actors;</a:t>
            </a:r>
          </a:p>
          <a:p>
            <a:r>
              <a:rPr lang="en-US" sz="1200" kern="1200" baseline="0" dirty="0" smtClean="0">
                <a:solidFill>
                  <a:schemeClr val="tx1"/>
                </a:solidFill>
                <a:latin typeface="+mn-lt"/>
                <a:ea typeface="+mn-ea"/>
                <a:cs typeface="+mn-cs"/>
              </a:rPr>
              <a:t>I’m probably lucky that my day job is working with computers— </a:t>
            </a:r>
          </a:p>
          <a:p>
            <a:r>
              <a:rPr lang="en-US" sz="1200" kern="1200" baseline="0" dirty="0" smtClean="0">
                <a:solidFill>
                  <a:schemeClr val="tx1"/>
                </a:solidFill>
                <a:latin typeface="+mn-lt"/>
                <a:ea typeface="+mn-ea"/>
                <a:cs typeface="+mn-cs"/>
              </a:rPr>
              <a:t>When I said earlier that I witnessed the birth of the internet from the inside, </a:t>
            </a:r>
          </a:p>
          <a:p>
            <a:r>
              <a:rPr lang="en-US" sz="1200" kern="1200" baseline="0" dirty="0" smtClean="0">
                <a:solidFill>
                  <a:schemeClr val="tx1"/>
                </a:solidFill>
                <a:latin typeface="+mn-lt"/>
                <a:ea typeface="+mn-ea"/>
                <a:cs typeface="+mn-cs"/>
              </a:rPr>
              <a:t>I MEANT TWICE! </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My computer science degree is older than the internet— I can program in THREE DEAD LANGUAGES!</a:t>
            </a:r>
          </a:p>
          <a:p>
            <a:r>
              <a:rPr lang="en-US" sz="1200" kern="1200" baseline="0" dirty="0" smtClean="0">
                <a:solidFill>
                  <a:schemeClr val="tx1"/>
                </a:solidFill>
                <a:latin typeface="+mn-lt"/>
                <a:ea typeface="+mn-ea"/>
                <a:cs typeface="+mn-cs"/>
              </a:rPr>
              <a:t>I was doing graphic &amp; software design in the early 90s, when cable TV came to my hometown— </a:t>
            </a:r>
          </a:p>
          <a:p>
            <a:r>
              <a:rPr lang="en-US" sz="1200" kern="1200" baseline="0" dirty="0" smtClean="0">
                <a:solidFill>
                  <a:schemeClr val="tx1"/>
                </a:solidFill>
                <a:latin typeface="+mn-lt"/>
                <a:ea typeface="+mn-ea"/>
                <a:cs typeface="+mn-cs"/>
              </a:rPr>
              <a:t>And I climbed onboard that new-tech bandwagon for awhile!</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When I became Santa Claus, I incorporated the two personas without batting an eye!</a:t>
            </a:r>
          </a:p>
          <a:p>
            <a:r>
              <a:rPr lang="en-US" sz="1200" kern="1200" baseline="0" dirty="0" smtClean="0">
                <a:solidFill>
                  <a:schemeClr val="tx1"/>
                </a:solidFill>
                <a:latin typeface="+mn-lt"/>
                <a:ea typeface="+mn-ea"/>
                <a:cs typeface="+mn-cs"/>
              </a:rPr>
              <a:t>ever since, I’ve kept a hand in both sides of the entertainment industry!</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But if you're wondering what it takes to make it in the acting field, you need to ask yourself one very important question: </a:t>
            </a:r>
          </a:p>
          <a:p>
            <a:r>
              <a:rPr lang="en-US" sz="1200" b="1" kern="1200" dirty="0" smtClean="0">
                <a:solidFill>
                  <a:schemeClr val="tx1"/>
                </a:solidFill>
                <a:latin typeface="+mn-lt"/>
                <a:ea typeface="+mn-ea"/>
                <a:cs typeface="+mn-cs"/>
              </a:rPr>
              <a:t>Why do you want to become an actor? </a:t>
            </a:r>
          </a:p>
          <a:p>
            <a:r>
              <a:rPr lang="en-US" sz="1200" kern="1200" dirty="0" smtClean="0">
                <a:solidFill>
                  <a:schemeClr val="tx1"/>
                </a:solidFill>
                <a:latin typeface="+mn-lt"/>
                <a:ea typeface="+mn-ea"/>
                <a:cs typeface="+mn-cs"/>
              </a:rPr>
              <a:t>If you answer is that you want to be rich and famous, you might as well stop right now. </a:t>
            </a:r>
          </a:p>
          <a:p>
            <a:r>
              <a:rPr lang="en-US" sz="1200" b="1" i="0" kern="1200" dirty="0" smtClean="0">
                <a:solidFill>
                  <a:schemeClr val="tx1"/>
                </a:solidFill>
                <a:latin typeface="+mn-lt"/>
                <a:ea typeface="+mn-ea"/>
                <a:cs typeface="+mn-cs"/>
              </a:rPr>
              <a:t>Please don't confuse acting with being famous or being a celebrity</a:t>
            </a:r>
            <a:r>
              <a:rPr lang="en-US" sz="1200" b="0" i="0" kern="1200" dirty="0" smtClean="0">
                <a:solidFill>
                  <a:schemeClr val="tx1"/>
                </a:solidFill>
                <a:latin typeface="+mn-lt"/>
                <a:ea typeface="+mn-ea"/>
                <a:cs typeface="+mn-cs"/>
              </a:rPr>
              <a:t>...that's something totally different. </a:t>
            </a:r>
          </a:p>
          <a:p>
            <a:r>
              <a:rPr lang="en-US" sz="1200" b="0" i="0" kern="1200" dirty="0" smtClean="0">
                <a:solidFill>
                  <a:schemeClr val="tx1"/>
                </a:solidFill>
                <a:latin typeface="+mn-lt"/>
                <a:ea typeface="+mn-ea"/>
                <a:cs typeface="+mn-cs"/>
              </a:rPr>
              <a:t>As an actor, can you become famous? Absolutely. But being famous alone doesn't make you a good actor.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Almost anyone can be an actor. But not everyone is willing to put in the work and effort that it takes.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Like any art, acting takes hard work and passion for the craft. The business can be </a:t>
            </a:r>
            <a:r>
              <a:rPr lang="en-US" sz="1200" kern="1200" dirty="0" err="1" smtClean="0">
                <a:solidFill>
                  <a:schemeClr val="tx1"/>
                </a:solidFill>
                <a:latin typeface="+mn-lt"/>
                <a:ea typeface="+mn-ea"/>
                <a:cs typeface="+mn-cs"/>
              </a:rPr>
              <a:t>gruelling</a:t>
            </a:r>
            <a:r>
              <a:rPr lang="en-US" sz="1200" kern="1200" dirty="0" smtClean="0">
                <a:solidFill>
                  <a:schemeClr val="tx1"/>
                </a:solidFill>
                <a:latin typeface="+mn-lt"/>
                <a:ea typeface="+mn-ea"/>
                <a:cs typeface="+mn-cs"/>
              </a:rPr>
              <a:t> and </a:t>
            </a:r>
            <a:r>
              <a:rPr lang="en-US" sz="1200" b="1" kern="1200" dirty="0" smtClean="0">
                <a:solidFill>
                  <a:schemeClr val="tx1"/>
                </a:solidFill>
                <a:latin typeface="+mn-lt"/>
                <a:ea typeface="+mn-ea"/>
                <a:cs typeface="+mn-cs"/>
              </a:rPr>
              <a:t>almost always involves a lot of rejection</a:t>
            </a:r>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There are thousands of actors who work a</a:t>
            </a:r>
            <a:r>
              <a:rPr lang="en-US" sz="1200" b="1" kern="1200" baseline="0" dirty="0" smtClean="0">
                <a:solidFill>
                  <a:schemeClr val="tx1"/>
                </a:solidFill>
                <a:latin typeface="+mn-lt"/>
                <a:ea typeface="+mn-ea"/>
                <a:cs typeface="+mn-cs"/>
              </a:rPr>
              <a:t> lot, without ever making enough money at it to support themselves— much less a family...</a:t>
            </a:r>
          </a:p>
          <a:p>
            <a:r>
              <a:rPr lang="en-US" sz="1200" kern="1200" dirty="0" smtClean="0">
                <a:solidFill>
                  <a:schemeClr val="tx1"/>
                </a:solidFill>
                <a:latin typeface="+mn-lt"/>
                <a:ea typeface="+mn-ea"/>
                <a:cs typeface="+mn-cs"/>
              </a:rPr>
              <a:t>Keep in mind that a working actor may have a steady stream of jobs, but not be able to support him-/herself by acting jobs alone. </a:t>
            </a:r>
          </a:p>
          <a:p>
            <a:r>
              <a:rPr lang="en-US" sz="1200" kern="1200" dirty="0" smtClean="0">
                <a:solidFill>
                  <a:schemeClr val="tx1"/>
                </a:solidFill>
                <a:latin typeface="+mn-lt"/>
                <a:ea typeface="+mn-ea"/>
                <a:cs typeface="+mn-cs"/>
              </a:rPr>
              <a:t>Their life is always the next audition, the next gig...</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And believe me when I guarantee each &amp; every one of you that the INTERNET is the future of entertainment!</a:t>
            </a:r>
          </a:p>
          <a:p>
            <a:r>
              <a:rPr lang="en-US" sz="1200" kern="1200" dirty="0" smtClean="0">
                <a:solidFill>
                  <a:schemeClr val="tx1"/>
                </a:solidFill>
                <a:latin typeface="+mn-lt"/>
                <a:ea typeface="+mn-ea"/>
                <a:cs typeface="+mn-cs"/>
              </a:rPr>
              <a:t>Sadly,</a:t>
            </a:r>
            <a:r>
              <a:rPr lang="en-US" sz="1200" kern="1200" baseline="0" dirty="0" smtClean="0">
                <a:solidFill>
                  <a:schemeClr val="tx1"/>
                </a:solidFill>
                <a:latin typeface="+mn-lt"/>
                <a:ea typeface="+mn-ea"/>
                <a:cs typeface="+mn-cs"/>
              </a:rPr>
              <a:t> that’s ALL I can guarantee— because this branch of the media tree is evolving a hundred times faster than motion pictures EVER did!</a:t>
            </a:r>
          </a:p>
          <a:p>
            <a:r>
              <a:rPr lang="en-US" sz="1200" kern="1200" baseline="0" dirty="0" smtClean="0">
                <a:solidFill>
                  <a:schemeClr val="tx1"/>
                </a:solidFill>
                <a:latin typeface="+mn-lt"/>
                <a:ea typeface="+mn-ea"/>
                <a:cs typeface="+mn-cs"/>
              </a:rPr>
              <a:t>And it’s not just the improvements in technology— which are pretty  mind-blowing!]</a:t>
            </a:r>
          </a:p>
          <a:p>
            <a:r>
              <a:rPr lang="en-US" sz="1200" kern="1200" dirty="0" smtClean="0">
                <a:solidFill>
                  <a:schemeClr val="tx1"/>
                </a:solidFill>
                <a:latin typeface="+mn-lt"/>
                <a:ea typeface="+mn-ea"/>
                <a:cs typeface="+mn-cs"/>
              </a:rPr>
              <a:t>More</a:t>
            </a:r>
            <a:r>
              <a:rPr lang="en-US" sz="1200" kern="1200" baseline="0" dirty="0" smtClean="0">
                <a:solidFill>
                  <a:schemeClr val="tx1"/>
                </a:solidFill>
                <a:latin typeface="+mn-lt"/>
                <a:ea typeface="+mn-ea"/>
                <a:cs typeface="+mn-cs"/>
              </a:rPr>
              <a:t> than anything, it’s the PROLIFERATION of technology— </a:t>
            </a:r>
          </a:p>
          <a:p>
            <a:r>
              <a:rPr lang="en-US" sz="1200" kern="1200" baseline="0" dirty="0" smtClean="0">
                <a:solidFill>
                  <a:schemeClr val="tx1"/>
                </a:solidFill>
                <a:latin typeface="+mn-lt"/>
                <a:ea typeface="+mn-ea"/>
                <a:cs typeface="+mn-cs"/>
              </a:rPr>
              <a:t>TODAY </a:t>
            </a:r>
            <a:r>
              <a:rPr lang="en-US" sz="1200" b="1" kern="1200" baseline="0" dirty="0" smtClean="0">
                <a:solidFill>
                  <a:schemeClr val="tx1"/>
                </a:solidFill>
                <a:latin typeface="+mn-lt"/>
                <a:ea typeface="+mn-ea"/>
                <a:cs typeface="+mn-cs"/>
              </a:rPr>
              <a:t>EVERYBODY</a:t>
            </a:r>
            <a:r>
              <a:rPr lang="en-US" sz="1200" kern="1200" baseline="0" dirty="0" smtClean="0">
                <a:solidFill>
                  <a:schemeClr val="tx1"/>
                </a:solidFill>
                <a:latin typeface="+mn-lt"/>
                <a:ea typeface="+mn-ea"/>
                <a:cs typeface="+mn-cs"/>
              </a:rPr>
              <a:t> HAS ACCESS TO EQUIPMENT THAT YOU HAD TO BE ELVIS TO GET, WHEN WE WERE KIDS!!!</a:t>
            </a:r>
          </a:p>
          <a:p>
            <a:r>
              <a:rPr lang="en-US" sz="1200" kern="1200" baseline="0" dirty="0" smtClean="0">
                <a:solidFill>
                  <a:schemeClr val="tx1"/>
                </a:solidFill>
                <a:latin typeface="+mn-lt"/>
                <a:ea typeface="+mn-ea"/>
                <a:cs typeface="+mn-cs"/>
              </a:rPr>
              <a:t>(PLAY VIDEO)</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the internet is changing the way COMMERCIALS are made, too!</a:t>
            </a:r>
          </a:p>
          <a:p>
            <a:r>
              <a:rPr lang="en-US" sz="1200" kern="1200" baseline="0" dirty="0" err="1" smtClean="0">
                <a:solidFill>
                  <a:schemeClr val="tx1"/>
                </a:solidFill>
                <a:latin typeface="+mn-lt"/>
                <a:ea typeface="+mn-ea"/>
                <a:cs typeface="+mn-cs"/>
              </a:rPr>
              <a:t>StarGreetz</a:t>
            </a:r>
            <a:r>
              <a:rPr lang="en-US" sz="1200" kern="1200" baseline="0" dirty="0" smtClean="0">
                <a:solidFill>
                  <a:schemeClr val="tx1"/>
                </a:solidFill>
                <a:latin typeface="+mn-lt"/>
                <a:ea typeface="+mn-ea"/>
                <a:cs typeface="+mn-cs"/>
              </a:rPr>
              <a:t>, an online company providing digital messaging, had me record over 1000 NAME variations alone—</a:t>
            </a:r>
          </a:p>
          <a:p>
            <a:r>
              <a:rPr lang="en-US" sz="1200" kern="1200" baseline="0" dirty="0" smtClean="0">
                <a:solidFill>
                  <a:schemeClr val="tx1"/>
                </a:solidFill>
                <a:latin typeface="+mn-lt"/>
                <a:ea typeface="+mn-ea"/>
                <a:cs typeface="+mn-cs"/>
              </a:rPr>
              <a:t>Along with all 50 states, a long list of relationships, etc, etc— allowing the customer to  create a customized video greeting card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(PLAY VIDEO)</a:t>
            </a:r>
          </a:p>
          <a:p>
            <a:r>
              <a:rPr lang="en-US" sz="1200" kern="1200" dirty="0" smtClean="0">
                <a:solidFill>
                  <a:schemeClr val="tx1"/>
                </a:solidFill>
                <a:latin typeface="+mn-lt"/>
                <a:ea typeface="+mn-ea"/>
                <a:cs typeface="+mn-cs"/>
              </a:rPr>
              <a:t> The next year, they brought</a:t>
            </a:r>
            <a:r>
              <a:rPr lang="en-US" sz="1200" kern="1200" baseline="0" dirty="0" smtClean="0">
                <a:solidFill>
                  <a:schemeClr val="tx1"/>
                </a:solidFill>
                <a:latin typeface="+mn-lt"/>
                <a:ea typeface="+mn-ea"/>
                <a:cs typeface="+mn-cs"/>
              </a:rPr>
              <a:t> me back as “The Recession Santa”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(PLAY VIDEO)</a:t>
            </a:r>
          </a:p>
          <a:p>
            <a:r>
              <a:rPr lang="en-US" sz="1200" kern="1200" dirty="0" smtClean="0">
                <a:solidFill>
                  <a:schemeClr val="tx1"/>
                </a:solidFill>
                <a:latin typeface="+mn-lt"/>
                <a:ea typeface="+mn-ea"/>
                <a:cs typeface="+mn-cs"/>
              </a:rPr>
              <a:t>The Intel/Dell commercial</a:t>
            </a:r>
            <a:r>
              <a:rPr lang="en-US" sz="1200" kern="1200" baseline="0" dirty="0" smtClean="0">
                <a:solidFill>
                  <a:schemeClr val="tx1"/>
                </a:solidFill>
                <a:latin typeface="+mn-lt"/>
                <a:ea typeface="+mn-ea"/>
                <a:cs typeface="+mn-cs"/>
              </a:rPr>
              <a:t> you saw earlier was this same sort of campaign— </a:t>
            </a:r>
          </a:p>
          <a:p>
            <a:r>
              <a:rPr lang="en-US" sz="1200" kern="1200" baseline="0" dirty="0" smtClean="0">
                <a:solidFill>
                  <a:schemeClr val="tx1"/>
                </a:solidFill>
                <a:latin typeface="+mn-lt"/>
                <a:ea typeface="+mn-ea"/>
                <a:cs typeface="+mn-cs"/>
              </a:rPr>
              <a:t>several parts of it were automatically personalized based on the recipient’s </a:t>
            </a:r>
            <a:r>
              <a:rPr lang="en-US" sz="1200" kern="1200" baseline="0" dirty="0" err="1" smtClean="0">
                <a:solidFill>
                  <a:schemeClr val="tx1"/>
                </a:solidFill>
                <a:latin typeface="+mn-lt"/>
                <a:ea typeface="+mn-ea"/>
                <a:cs typeface="+mn-cs"/>
              </a:rPr>
              <a:t>FaceBook</a:t>
            </a:r>
            <a:r>
              <a:rPr lang="en-US" sz="1200" kern="1200" baseline="0" dirty="0" smtClean="0">
                <a:solidFill>
                  <a:schemeClr val="tx1"/>
                </a:solidFill>
                <a:latin typeface="+mn-lt"/>
                <a:ea typeface="+mn-ea"/>
                <a:cs typeface="+mn-cs"/>
              </a:rPr>
              <a:t> profile— then appeared in their browser as a normal advertisement!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With the advent of the internet, it is possible that established and new talent can have a thriving career in the voice over industry through online casting websites. </a:t>
            </a:r>
          </a:p>
          <a:p>
            <a:r>
              <a:rPr lang="en-US" sz="1200" kern="1200" dirty="0" smtClean="0">
                <a:solidFill>
                  <a:schemeClr val="tx1"/>
                </a:solidFill>
                <a:latin typeface="+mn-lt"/>
                <a:ea typeface="+mn-ea"/>
                <a:cs typeface="+mn-cs"/>
              </a:rPr>
              <a:t>Whilst there are sites that allow any person to join, a new wave of 'professional only' casting websites are emerging.</a:t>
            </a:r>
          </a:p>
          <a:p>
            <a:r>
              <a:rPr lang="en-US" sz="1200" kern="1200" dirty="0" smtClean="0">
                <a:solidFill>
                  <a:schemeClr val="tx1"/>
                </a:solidFill>
                <a:latin typeface="+mn-lt"/>
                <a:ea typeface="+mn-ea"/>
                <a:cs typeface="+mn-cs"/>
              </a:rPr>
              <a:t> In an industry where radio and television voice </a:t>
            </a:r>
            <a:r>
              <a:rPr lang="en-US" sz="1200" kern="1200" dirty="0" err="1" smtClean="0">
                <a:solidFill>
                  <a:schemeClr val="tx1"/>
                </a:solidFill>
                <a:latin typeface="+mn-lt"/>
                <a:ea typeface="+mn-ea"/>
                <a:cs typeface="+mn-cs"/>
              </a:rPr>
              <a:t>overs</a:t>
            </a:r>
            <a:r>
              <a:rPr lang="en-US" sz="1200" kern="1200" dirty="0" smtClean="0">
                <a:solidFill>
                  <a:schemeClr val="tx1"/>
                </a:solidFill>
                <a:latin typeface="+mn-lt"/>
                <a:ea typeface="+mn-ea"/>
                <a:cs typeface="+mn-cs"/>
              </a:rPr>
              <a:t> can be recorded in home studios because of technology becoming so affordable, high paying jobs are no longer sourced exclusively through traditional voice talent agents</a:t>
            </a:r>
          </a:p>
          <a:p>
            <a:r>
              <a:rPr lang="en-US" sz="1200" kern="1200" dirty="0" smtClean="0">
                <a:solidFill>
                  <a:schemeClr val="tx1"/>
                </a:solidFill>
                <a:latin typeface="+mn-lt"/>
                <a:ea typeface="+mn-ea"/>
                <a:cs typeface="+mn-cs"/>
              </a:rPr>
              <a:t>Again, referencing the Intel/Dell</a:t>
            </a:r>
            <a:r>
              <a:rPr lang="en-US" sz="1200" kern="1200" baseline="0" dirty="0" smtClean="0">
                <a:solidFill>
                  <a:schemeClr val="tx1"/>
                </a:solidFill>
                <a:latin typeface="+mn-lt"/>
                <a:ea typeface="+mn-ea"/>
                <a:cs typeface="+mn-cs"/>
              </a:rPr>
              <a:t> campaign, I recorded the tag line at the end in my office, and sent it to the studio via email attachment...</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But there ARE still Voice Over jobs to be had, if</a:t>
            </a:r>
            <a:r>
              <a:rPr lang="en-US" sz="1200" kern="1200" baseline="0" dirty="0" smtClean="0">
                <a:solidFill>
                  <a:schemeClr val="tx1"/>
                </a:solidFill>
                <a:latin typeface="+mn-lt"/>
                <a:ea typeface="+mn-ea"/>
                <a:cs typeface="+mn-cs"/>
              </a:rPr>
              <a:t> you have the right connections!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recorded this video during a Voice-over Session two weeks ago for the Travel Channel.</a:t>
            </a:r>
          </a:p>
          <a:p>
            <a:r>
              <a:rPr lang="en-US" sz="1200" kern="1200" baseline="0" dirty="0" smtClean="0">
                <a:solidFill>
                  <a:schemeClr val="tx1"/>
                </a:solidFill>
                <a:latin typeface="+mn-lt"/>
                <a:ea typeface="+mn-ea"/>
                <a:cs typeface="+mn-cs"/>
              </a:rPr>
              <a:t>We did sides for about 8 different programs, but this will give you an idea what its like to work in a sound booth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(PLAY VIDEO)</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a:t>
            </a:r>
            <a:r>
              <a:rPr lang="en-US" baseline="0" dirty="0" smtClean="0"/>
              <a:t> a movie studio will hire an actor rather than a model, to do the teasers &amp; promotional graphics</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you are not actually IN the movie,</a:t>
            </a:r>
            <a:r>
              <a:rPr lang="en-US" baseline="0" dirty="0" smtClean="0"/>
              <a:t> it is on your resume that you worked ON the movie!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Sometimes a live celebrity appearance gets picked up nationally as a stills spread, too</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(PLAY VIDEO)</a:t>
            </a:r>
          </a:p>
          <a:p>
            <a:r>
              <a:rPr lang="en-US" dirty="0" smtClean="0"/>
              <a:t>This is one I did a fe</a:t>
            </a:r>
            <a:r>
              <a:rPr lang="en-US" baseline="0" dirty="0" smtClean="0"/>
              <a:t>w years back for Hallmark— </a:t>
            </a:r>
          </a:p>
          <a:p>
            <a:r>
              <a:rPr lang="en-US" baseline="0" dirty="0" smtClean="0"/>
              <a:t>I was on set the full day with John </a:t>
            </a:r>
            <a:r>
              <a:rPr lang="en-US" baseline="0" dirty="0" err="1" smtClean="0"/>
              <a:t>Ratzenberger</a:t>
            </a:r>
            <a:r>
              <a:rPr lang="en-US" baseline="0" dirty="0" smtClean="0"/>
              <a:t>, Dixie Carter &amp; the rest—</a:t>
            </a:r>
          </a:p>
          <a:p>
            <a:r>
              <a:rPr lang="en-US" baseline="0" dirty="0" smtClean="0"/>
              <a:t>And I earned nearly $1200 —</a:t>
            </a:r>
          </a:p>
          <a:p>
            <a:r>
              <a:rPr lang="en-US" baseline="0" dirty="0" smtClean="0"/>
              <a:t>But I wasn’t in a single frame of the film</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YOU don’t think you’re funny, don’t even try it;</a:t>
            </a:r>
          </a:p>
          <a:p>
            <a:r>
              <a:rPr lang="en-US" b="1" baseline="0" dirty="0" smtClean="0"/>
              <a:t>But if you can deliver standup comedy before a live audience,</a:t>
            </a:r>
          </a:p>
          <a:p>
            <a:r>
              <a:rPr lang="en-US" baseline="0" dirty="0" smtClean="0"/>
              <a:t>YOU CAN DO ANYTHING!!!</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was recorded at Hollywood’s </a:t>
            </a:r>
            <a:r>
              <a:rPr lang="en-US" sz="1200" kern="1200" baseline="0" dirty="0" err="1" smtClean="0">
                <a:solidFill>
                  <a:schemeClr val="tx1"/>
                </a:solidFill>
                <a:latin typeface="+mn-lt"/>
                <a:ea typeface="+mn-ea"/>
                <a:cs typeface="+mn-cs"/>
              </a:rPr>
              <a:t>HaHa</a:t>
            </a:r>
            <a:r>
              <a:rPr lang="en-US" sz="1200" kern="1200" baseline="0" dirty="0" smtClean="0">
                <a:solidFill>
                  <a:schemeClr val="tx1"/>
                </a:solidFill>
                <a:latin typeface="+mn-lt"/>
                <a:ea typeface="+mn-ea"/>
                <a:cs typeface="+mn-cs"/>
              </a:rPr>
              <a:t> Café—</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year after I became a Santa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(PLAY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If you’re interested, the rest of that set is available on my YouTube page</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latin typeface="+mn-lt"/>
                <a:ea typeface="+mn-ea"/>
                <a:cs typeface="+mn-cs"/>
              </a:rPr>
              <a:t>OK you're headed into L.A. with dreams of starring in the next Santa blockbuster.  </a:t>
            </a:r>
          </a:p>
          <a:p>
            <a:r>
              <a:rPr lang="en-US" sz="1200" b="0" kern="1200" dirty="0" smtClean="0">
                <a:solidFill>
                  <a:schemeClr val="tx1"/>
                </a:solidFill>
                <a:latin typeface="+mn-lt"/>
                <a:ea typeface="+mn-ea"/>
                <a:cs typeface="+mn-cs"/>
              </a:rPr>
              <a:t>There's just one little problem— </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you don't have an agent</a:t>
            </a:r>
            <a:r>
              <a:rPr lang="en-US" sz="1200" b="0" kern="1200" dirty="0" smtClean="0">
                <a:solidFill>
                  <a:schemeClr val="tx1"/>
                </a:solidFill>
                <a:latin typeface="+mn-lt"/>
                <a:ea typeface="+mn-ea"/>
                <a:cs typeface="+mn-cs"/>
              </a:rPr>
              <a:t>. So what do you do? </a:t>
            </a:r>
          </a:p>
          <a:p>
            <a:r>
              <a:rPr lang="en-US" sz="1200" b="0" kern="1200" dirty="0" smtClean="0">
                <a:solidFill>
                  <a:schemeClr val="tx1"/>
                </a:solidFill>
                <a:latin typeface="+mn-lt"/>
                <a:ea typeface="+mn-ea"/>
                <a:cs typeface="+mn-cs"/>
              </a:rPr>
              <a:t>For Hollywood </a:t>
            </a:r>
            <a:r>
              <a:rPr lang="en-US" sz="1200" b="0" kern="1200" dirty="0" err="1" smtClean="0">
                <a:solidFill>
                  <a:schemeClr val="tx1"/>
                </a:solidFill>
                <a:latin typeface="+mn-lt"/>
                <a:ea typeface="+mn-ea"/>
                <a:cs typeface="+mn-cs"/>
              </a:rPr>
              <a:t>newbies</a:t>
            </a:r>
            <a:r>
              <a:rPr lang="en-US" sz="1200" b="0" kern="1200" dirty="0" smtClean="0">
                <a:solidFill>
                  <a:schemeClr val="tx1"/>
                </a:solidFill>
                <a:latin typeface="+mn-lt"/>
                <a:ea typeface="+mn-ea"/>
                <a:cs typeface="+mn-cs"/>
              </a:rPr>
              <a:t>, attracting an agent can be a daunting process.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Most agencies won't reveal whom they represent, and if they do, the clientele is subject to change without notice. </a:t>
            </a:r>
          </a:p>
          <a:p>
            <a:r>
              <a:rPr lang="en-US" sz="1200" b="0" kern="1200" dirty="0" smtClean="0">
                <a:solidFill>
                  <a:schemeClr val="tx1"/>
                </a:solidFill>
                <a:latin typeface="+mn-lt"/>
                <a:ea typeface="+mn-ea"/>
                <a:cs typeface="+mn-cs"/>
              </a:rPr>
              <a:t>The "Big Four" only sign those who've been referred by an industry insider, existing client or mutual friend. </a:t>
            </a:r>
          </a:p>
          <a:p>
            <a:r>
              <a:rPr lang="en-US" sz="1200" b="0" kern="1200" dirty="0" smtClean="0">
                <a:solidFill>
                  <a:schemeClr val="tx1"/>
                </a:solidFill>
                <a:latin typeface="+mn-lt"/>
                <a:ea typeface="+mn-ea"/>
                <a:cs typeface="+mn-cs"/>
              </a:rPr>
              <a:t>Still, there are a few essential steps every newbie has to take: </a:t>
            </a:r>
          </a:p>
          <a:p>
            <a:r>
              <a:rPr lang="en-US" sz="1200" b="0" kern="1200" dirty="0" smtClean="0">
                <a:solidFill>
                  <a:schemeClr val="tx1"/>
                </a:solidFill>
                <a:latin typeface="+mn-lt"/>
                <a:ea typeface="+mn-ea"/>
                <a:cs typeface="+mn-cs"/>
              </a:rPr>
              <a:t>fortify the resume, get headshots, and network like your life depends on it. </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Do you really need acting classes? </a:t>
            </a:r>
          </a:p>
          <a:p>
            <a:r>
              <a:rPr lang="en-US" sz="1200" b="0" i="0" kern="1200" dirty="0" smtClean="0">
                <a:solidFill>
                  <a:schemeClr val="tx1"/>
                </a:solidFill>
                <a:latin typeface="+mn-lt"/>
                <a:ea typeface="+mn-ea"/>
                <a:cs typeface="+mn-cs"/>
              </a:rPr>
              <a:t>Odds are, </a:t>
            </a:r>
            <a:r>
              <a:rPr lang="en-US" sz="1200" b="1" i="0" kern="1200" dirty="0" smtClean="0">
                <a:solidFill>
                  <a:schemeClr val="tx1"/>
                </a:solidFill>
                <a:latin typeface="+mn-lt"/>
                <a:ea typeface="+mn-ea"/>
                <a:cs typeface="+mn-cs"/>
              </a:rPr>
              <a:t>you do</a:t>
            </a:r>
            <a:r>
              <a:rPr lang="en-US" sz="1200" b="0" i="0" kern="1200" dirty="0" smtClean="0">
                <a:solidFill>
                  <a:schemeClr val="tx1"/>
                </a:solidFill>
                <a:latin typeface="+mn-lt"/>
                <a:ea typeface="+mn-ea"/>
                <a:cs typeface="+mn-cs"/>
              </a:rPr>
              <a:t>. Most every actor benefits from regular classes, particularly at the beginning of his/her career. </a:t>
            </a:r>
          </a:p>
          <a:p>
            <a:endParaRPr lang="en-US" baseline="0" dirty="0" smtClean="0"/>
          </a:p>
          <a:p>
            <a:r>
              <a:rPr lang="en-US" baseline="0" dirty="0" smtClean="0"/>
              <a:t>I took my first acting class back in </a:t>
            </a:r>
            <a:r>
              <a:rPr lang="en-US" b="1" baseline="0" dirty="0" smtClean="0"/>
              <a:t>1982</a:t>
            </a:r>
            <a:r>
              <a:rPr lang="en-US" baseline="0" dirty="0" smtClean="0"/>
              <a:t>, from the </a:t>
            </a:r>
            <a:r>
              <a:rPr lang="en-US" baseline="0" dirty="0" err="1" smtClean="0"/>
              <a:t>Amaro</a:t>
            </a:r>
            <a:r>
              <a:rPr lang="en-US" baseline="0" dirty="0" smtClean="0"/>
              <a:t> Agency— in North Florida </a:t>
            </a:r>
          </a:p>
          <a:p>
            <a:r>
              <a:rPr lang="en-US" baseline="0" dirty="0" smtClean="0"/>
              <a:t>It’s hard to read because it’s so old, but this diploma says,</a:t>
            </a:r>
          </a:p>
          <a:p>
            <a:r>
              <a:rPr lang="en-US" baseline="0" dirty="0" smtClean="0"/>
              <a:t>Rick Erwin has completed the prescribed course at this school: Television Commercial</a:t>
            </a:r>
          </a:p>
          <a:p>
            <a:r>
              <a:rPr lang="en-US" baseline="0" dirty="0" smtClean="0"/>
              <a:t>This 9</a:t>
            </a:r>
            <a:r>
              <a:rPr lang="en-US" baseline="30000" dirty="0" smtClean="0"/>
              <a:t>th</a:t>
            </a:r>
            <a:r>
              <a:rPr lang="en-US" baseline="0" dirty="0" smtClean="0"/>
              <a:t> day of may, 1982 in Orange Park, Florida upon His (they had to scratch out “HER”) graduation</a:t>
            </a:r>
          </a:p>
          <a:p>
            <a:r>
              <a:rPr lang="en-US" baseline="0" dirty="0" smtClean="0"/>
              <a:t>And it’s signed by Ann O’Connell Rust—a close friend of Eileen Ford.</a:t>
            </a:r>
          </a:p>
        </p:txBody>
      </p:sp>
      <p:sp>
        <p:nvSpPr>
          <p:cNvPr id="4" name="Slide Number Placeholder 3"/>
          <p:cNvSpPr>
            <a:spLocks noGrp="1"/>
          </p:cNvSpPr>
          <p:nvPr>
            <p:ph type="sldNum" sz="quarter" idx="10"/>
          </p:nvPr>
        </p:nvSpPr>
        <p:spPr/>
        <p:txBody>
          <a:bodyPr/>
          <a:lstStyle/>
          <a:p>
            <a:fld id="{C50D3F91-5101-4D29-8D49-1D71CD65CEC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journey to becoming a</a:t>
            </a:r>
            <a:r>
              <a:rPr lang="en-US" sz="1200" b="0" i="0" kern="1200" baseline="0" dirty="0" smtClean="0">
                <a:solidFill>
                  <a:schemeClr val="tx1"/>
                </a:solidFill>
                <a:latin typeface="+mn-lt"/>
                <a:ea typeface="+mn-ea"/>
                <a:cs typeface="+mn-cs"/>
              </a:rPr>
              <a:t> successful </a:t>
            </a:r>
            <a:r>
              <a:rPr lang="en-US" sz="1200" b="0" i="0" kern="1200" dirty="0" smtClean="0">
                <a:solidFill>
                  <a:schemeClr val="tx1"/>
                </a:solidFill>
                <a:latin typeface="+mn-lt"/>
                <a:ea typeface="+mn-ea"/>
                <a:cs typeface="+mn-cs"/>
              </a:rPr>
              <a:t>actor is a marathon, not a sprint.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There are four things you need to be an actor (listed in order of importance):</a:t>
            </a:r>
          </a:p>
          <a:p>
            <a:r>
              <a:rPr lang="en-US" sz="1200" b="1" i="0" kern="1200" dirty="0" smtClean="0">
                <a:solidFill>
                  <a:schemeClr val="tx1"/>
                </a:solidFill>
                <a:latin typeface="+mn-lt"/>
                <a:ea typeface="+mn-ea"/>
                <a:cs typeface="+mn-cs"/>
              </a:rPr>
              <a:t>Experience, training, talent and professionalism.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As</a:t>
            </a:r>
            <a:r>
              <a:rPr lang="en-US" sz="1200" b="0" i="0" kern="1200" baseline="0" dirty="0" smtClean="0">
                <a:solidFill>
                  <a:schemeClr val="tx1"/>
                </a:solidFill>
                <a:latin typeface="+mn-lt"/>
                <a:ea typeface="+mn-ea"/>
                <a:cs typeface="+mn-cs"/>
              </a:rPr>
              <a:t> we will discuss later, at</a:t>
            </a:r>
            <a:r>
              <a:rPr lang="en-US" sz="1200" b="0" i="0" kern="1200" dirty="0" smtClean="0">
                <a:solidFill>
                  <a:schemeClr val="tx1"/>
                </a:solidFill>
                <a:latin typeface="+mn-lt"/>
                <a:ea typeface="+mn-ea"/>
                <a:cs typeface="+mn-cs"/>
              </a:rPr>
              <a:t> some point you hope to be in</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need of an agent, </a:t>
            </a:r>
          </a:p>
          <a:p>
            <a:r>
              <a:rPr lang="en-US" sz="1200" b="0" i="0" kern="1200" dirty="0" smtClean="0">
                <a:solidFill>
                  <a:schemeClr val="tx1"/>
                </a:solidFill>
                <a:latin typeface="+mn-lt"/>
                <a:ea typeface="+mn-ea"/>
                <a:cs typeface="+mn-cs"/>
              </a:rPr>
              <a:t>but I wouldn't worry about that until you've accumulated at least 6 months to a year of working on your craft. </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You should seek training that will help you to develop your strengths and assuage your weaknesses.</a:t>
            </a:r>
          </a:p>
          <a:p>
            <a:r>
              <a:rPr lang="en-US" sz="1200" b="0" i="0" kern="1200" dirty="0" smtClean="0">
                <a:solidFill>
                  <a:schemeClr val="tx1"/>
                </a:solidFill>
                <a:latin typeface="+mn-lt"/>
                <a:ea typeface="+mn-ea"/>
                <a:cs typeface="+mn-cs"/>
              </a:rPr>
              <a:t> Don't be afraid to try new things. </a:t>
            </a:r>
          </a:p>
          <a:p>
            <a:r>
              <a:rPr lang="en-US" sz="1200" b="0" i="0" kern="1200" dirty="0" smtClean="0">
                <a:solidFill>
                  <a:schemeClr val="tx1"/>
                </a:solidFill>
                <a:latin typeface="+mn-lt"/>
                <a:ea typeface="+mn-ea"/>
                <a:cs typeface="+mn-cs"/>
              </a:rPr>
              <a:t>Take every opportunity you can to add new and different skills and training to your repertoire. It's certain you'll discover new strengths that you never knew you had.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Typically</a:t>
            </a:r>
            <a:r>
              <a:rPr lang="en-US" sz="1200" kern="1200" dirty="0" smtClean="0">
                <a:solidFill>
                  <a:schemeClr val="tx1"/>
                </a:solidFill>
                <a:latin typeface="+mn-lt"/>
                <a:ea typeface="+mn-ea"/>
                <a:cs typeface="+mn-cs"/>
              </a:rPr>
              <a:t>, the first year in any dramatic education program, includes acting classes in Improvisation. </a:t>
            </a:r>
            <a:r>
              <a:rPr lang="en-US" sz="1200" kern="1200" dirty="0" err="1" smtClean="0">
                <a:solidFill>
                  <a:schemeClr val="tx1"/>
                </a:solidFill>
                <a:latin typeface="+mn-lt"/>
                <a:ea typeface="+mn-ea"/>
                <a:cs typeface="+mn-cs"/>
              </a:rPr>
              <a:t>Improv</a:t>
            </a:r>
            <a:r>
              <a:rPr lang="en-US" sz="1200" kern="1200" dirty="0" smtClean="0">
                <a:solidFill>
                  <a:schemeClr val="tx1"/>
                </a:solidFill>
                <a:latin typeface="+mn-lt"/>
                <a:ea typeface="+mn-ea"/>
                <a:cs typeface="+mn-cs"/>
              </a:rPr>
              <a:t> skills are vital to any actor.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As much as you may hate the idea, do take classes that offer exercises that scare you or put you off (like monologue work, audition technique, or musical theater).</a:t>
            </a:r>
          </a:p>
          <a:p>
            <a:r>
              <a:rPr lang="en-US" sz="1200" b="0" i="0" kern="1200" dirty="0" smtClean="0">
                <a:solidFill>
                  <a:schemeClr val="tx1"/>
                </a:solidFill>
                <a:latin typeface="+mn-lt"/>
                <a:ea typeface="+mn-ea"/>
                <a:cs typeface="+mn-cs"/>
              </a:rPr>
              <a:t> These are often the best indicators of where you need to improve, so diving into these areas of weakness can only make your skills stronger.</a:t>
            </a:r>
          </a:p>
        </p:txBody>
      </p:sp>
      <p:sp>
        <p:nvSpPr>
          <p:cNvPr id="4" name="Slide Number Placeholder 3"/>
          <p:cNvSpPr>
            <a:spLocks noGrp="1"/>
          </p:cNvSpPr>
          <p:nvPr>
            <p:ph type="sldNum" sz="quarter" idx="10"/>
          </p:nvPr>
        </p:nvSpPr>
        <p:spPr/>
        <p:txBody>
          <a:bodyPr/>
          <a:lstStyle/>
          <a:p>
            <a:fld id="{C50D3F91-5101-4D29-8D49-1D71CD65CEC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“What is Cold Reading?” </a:t>
            </a:r>
            <a:r>
              <a:rPr lang="en-US" sz="1200" b="0" i="0" kern="1200" dirty="0" smtClean="0">
                <a:solidFill>
                  <a:schemeClr val="tx1"/>
                </a:solidFill>
                <a:latin typeface="+mn-lt"/>
                <a:ea typeface="+mn-ea"/>
                <a:cs typeface="+mn-cs"/>
              </a:rPr>
              <a:t> Cold reading is a term used in acting. </a:t>
            </a:r>
          </a:p>
          <a:p>
            <a:r>
              <a:rPr lang="en-US" sz="1200" b="0" i="0" kern="1200" dirty="0" smtClean="0">
                <a:solidFill>
                  <a:schemeClr val="tx1"/>
                </a:solidFill>
                <a:latin typeface="+mn-lt"/>
                <a:ea typeface="+mn-ea"/>
                <a:cs typeface="+mn-cs"/>
              </a:rPr>
              <a:t>It is when you are given material that you have never seen before and you are given a short period of time, usually 10-30 minutes if you're lucky, to prepare it and present it to a casting director, producer, director or writer. </a:t>
            </a:r>
          </a:p>
          <a:p>
            <a:r>
              <a:rPr lang="en-US" sz="1200" b="0" i="0" kern="1200" dirty="0" smtClean="0">
                <a:solidFill>
                  <a:schemeClr val="tx1"/>
                </a:solidFill>
                <a:latin typeface="+mn-lt"/>
                <a:ea typeface="+mn-ea"/>
                <a:cs typeface="+mn-cs"/>
              </a:rPr>
              <a:t>(PLAY VIDEO)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If you have never done a cold read before, it can be a nerve wracking experience... </a:t>
            </a:r>
          </a:p>
          <a:p>
            <a:r>
              <a:rPr lang="en-US" sz="1200" b="0" i="0" kern="1200" dirty="0" smtClean="0">
                <a:solidFill>
                  <a:schemeClr val="tx1"/>
                </a:solidFill>
                <a:latin typeface="+mn-lt"/>
                <a:ea typeface="+mn-ea"/>
                <a:cs typeface="+mn-cs"/>
              </a:rPr>
              <a:t>But to be better at cold reading you only have to practice —</a:t>
            </a:r>
          </a:p>
          <a:p>
            <a:r>
              <a:rPr lang="en-US" sz="1200" b="0" i="0" kern="1200" dirty="0" smtClean="0">
                <a:solidFill>
                  <a:schemeClr val="tx1"/>
                </a:solidFill>
                <a:latin typeface="+mn-lt"/>
                <a:ea typeface="+mn-ea"/>
                <a:cs typeface="+mn-cs"/>
              </a:rPr>
              <a:t>Start with reading out-loud— a book, a magazine or a newspaper— </a:t>
            </a:r>
          </a:p>
          <a:p>
            <a:r>
              <a:rPr lang="en-US" sz="1200" b="0" i="0" kern="1200" dirty="0" smtClean="0">
                <a:solidFill>
                  <a:schemeClr val="tx1"/>
                </a:solidFill>
                <a:latin typeface="+mn-lt"/>
                <a:ea typeface="+mn-ea"/>
                <a:cs typeface="+mn-cs"/>
              </a:rPr>
              <a:t>and don't just read: </a:t>
            </a:r>
            <a:r>
              <a:rPr lang="en-US" sz="1200" b="1" i="0" kern="1200" dirty="0" smtClean="0">
                <a:solidFill>
                  <a:schemeClr val="tx1"/>
                </a:solidFill>
                <a:latin typeface="+mn-lt"/>
                <a:ea typeface="+mn-ea"/>
                <a:cs typeface="+mn-cs"/>
              </a:rPr>
              <a:t>read with comprehension and emotion</a:t>
            </a:r>
            <a:r>
              <a:rPr lang="en-US" sz="1200" b="0" i="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C50D3F91-5101-4D29-8D49-1D71CD65CEC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most actors, you won’t start getting paid until your first</a:t>
            </a:r>
            <a:r>
              <a:rPr lang="en-US" baseline="0" dirty="0" smtClean="0"/>
              <a:t> “Call Back”—</a:t>
            </a:r>
          </a:p>
          <a:p>
            <a:r>
              <a:rPr lang="en-US" baseline="0" dirty="0" smtClean="0"/>
              <a:t>A call back is just what it the name implies:</a:t>
            </a:r>
          </a:p>
          <a:p>
            <a:r>
              <a:rPr lang="en-US" baseline="0" dirty="0" smtClean="0"/>
              <a:t>You have attended a cattle call or casting call, and based upon your performance, </a:t>
            </a:r>
          </a:p>
          <a:p>
            <a:r>
              <a:rPr lang="en-US" baseline="0" dirty="0" smtClean="0"/>
              <a:t>the director, producer or client have move you onto their “short list” for the part.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(PLAY VIDEO)</a:t>
            </a:r>
          </a:p>
          <a:p>
            <a:endParaRPr lang="en-US" baseline="0" dirty="0" smtClean="0"/>
          </a:p>
          <a:p>
            <a:r>
              <a:rPr lang="en-US" baseline="0" dirty="0" smtClean="0"/>
              <a:t>You will normally be paid industry scale for a call back— plus transportation &amp; per diem costs.</a:t>
            </a:r>
          </a:p>
          <a:p>
            <a:r>
              <a:rPr lang="en-US" baseline="0" dirty="0" smtClean="0"/>
              <a:t>THIS IS YOUR CHANCE TO GET YOURSELF HIRED— so don’t hold back.</a:t>
            </a:r>
          </a:p>
        </p:txBody>
      </p:sp>
      <p:sp>
        <p:nvSpPr>
          <p:cNvPr id="4" name="Slide Number Placeholder 3"/>
          <p:cNvSpPr>
            <a:spLocks noGrp="1"/>
          </p:cNvSpPr>
          <p:nvPr>
            <p:ph type="sldNum" sz="quarter" idx="10"/>
          </p:nvPr>
        </p:nvSpPr>
        <p:spPr/>
        <p:txBody>
          <a:bodyPr/>
          <a:lstStyle/>
          <a:p>
            <a:fld id="{C50D3F91-5101-4D29-8D49-1D71CD65CEC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 are plenty of opportunities for actors to find work throughout the year— Not all acting jobs are commercial acting jobs!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Acting in student films is a valuable way to gain both experience and exposure.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(PLAY 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A role in a student film allows you to practice your acting skills while enhancing your resume.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You get to work with the industry's up-and-coming directors.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Student films are often shown at international film festivals, providing a valuable opportunity to display your acting talent.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 An additional bonus is that more often than not, student directors will hire non-union actors, so you won’t need to worry about having to join SAG to get film acting credits on our resume!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Keep in mind that you probably won’t get paid on a student film.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You will generally receive free transportation and food as well as copies of the film on DVD or tape, as payment.</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PLAY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mean no disrespect to</a:t>
            </a:r>
            <a:r>
              <a:rPr lang="en-US" sz="1200" kern="1200" baseline="0" dirty="0" smtClean="0">
                <a:solidFill>
                  <a:schemeClr val="tx1"/>
                </a:solidFill>
                <a:latin typeface="+mn-lt"/>
                <a:ea typeface="+mn-ea"/>
                <a:cs typeface="+mn-cs"/>
              </a:rPr>
              <a:t> anyone’s religion, but i</a:t>
            </a:r>
            <a:r>
              <a:rPr lang="en-US" sz="1200" kern="1200" dirty="0" smtClean="0">
                <a:solidFill>
                  <a:schemeClr val="tx1"/>
                </a:solidFill>
                <a:latin typeface="+mn-lt"/>
                <a:ea typeface="+mn-ea"/>
                <a:cs typeface="+mn-cs"/>
              </a:rPr>
              <a:t>f you want to know how to keep your acting career going, heed these words: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director is God.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you don’t believe me, ask yourself this: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Pick any actor in the world</a:t>
            </a:r>
            <a:r>
              <a:rPr lang="en-US" sz="1200" kern="1200" baseline="0" dirty="0" smtClean="0">
                <a:solidFill>
                  <a:schemeClr val="tx1"/>
                </a:solidFill>
                <a:latin typeface="+mn-lt"/>
                <a:ea typeface="+mn-ea"/>
                <a:cs typeface="+mn-cs"/>
              </a:rPr>
              <a:t> &amp; ask them what they want to do next, and their answer will probably be</a:t>
            </a:r>
            <a:r>
              <a:rPr lang="en-US" sz="1200" kern="1200" baseline="0" dirty="0" smtClean="0">
                <a:solidFill>
                  <a:schemeClr val="tx1"/>
                </a:solidFill>
                <a:latin typeface="+mn-lt"/>
                <a:ea typeface="+mn-ea"/>
                <a:cs typeface="+mn-cs"/>
              </a:rPr>
              <a:t>: DIRECT</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director </a:t>
            </a:r>
            <a:r>
              <a:rPr lang="en-US" sz="1200" kern="1200" dirty="0" smtClean="0">
                <a:solidFill>
                  <a:schemeClr val="tx1"/>
                </a:solidFill>
                <a:latin typeface="+mn-lt"/>
                <a:ea typeface="+mn-ea"/>
                <a:cs typeface="+mn-cs"/>
              </a:rPr>
              <a:t>has final </a:t>
            </a:r>
            <a:r>
              <a:rPr lang="en-US" sz="1200" kern="1200" dirty="0" smtClean="0">
                <a:solidFill>
                  <a:schemeClr val="tx1"/>
                </a:solidFill>
                <a:latin typeface="+mn-lt"/>
                <a:ea typeface="+mn-ea"/>
                <a:cs typeface="+mn-cs"/>
              </a:rPr>
              <a:t>say in any play, program, or film your work </a:t>
            </a:r>
            <a:r>
              <a:rPr lang="en-US" sz="1200" kern="1200" dirty="0" smtClean="0">
                <a:solidFill>
                  <a:schemeClr val="tx1"/>
                </a:solidFill>
                <a:latin typeface="+mn-lt"/>
                <a:ea typeface="+mn-ea"/>
                <a:cs typeface="+mn-cs"/>
              </a:rPr>
              <a:t>on— so check </a:t>
            </a:r>
            <a:r>
              <a:rPr lang="en-US" sz="1200" kern="1200" dirty="0" smtClean="0">
                <a:solidFill>
                  <a:schemeClr val="tx1"/>
                </a:solidFill>
                <a:latin typeface="+mn-lt"/>
                <a:ea typeface="+mn-ea"/>
                <a:cs typeface="+mn-cs"/>
              </a:rPr>
              <a:t>your ego at the </a:t>
            </a:r>
            <a:r>
              <a:rPr lang="en-US" sz="1200" kern="1200" dirty="0" smtClean="0">
                <a:solidFill>
                  <a:schemeClr val="tx1"/>
                </a:solidFill>
                <a:latin typeface="+mn-lt"/>
                <a:ea typeface="+mn-ea"/>
                <a:cs typeface="+mn-cs"/>
              </a:rPr>
              <a:t>studio gates </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a:t>
            </a:r>
            <a:r>
              <a:rPr lang="en-US" sz="1200" kern="1200" baseline="0" dirty="0" smtClean="0">
                <a:solidFill>
                  <a:schemeClr val="tx1"/>
                </a:solidFill>
                <a:latin typeface="+mn-lt"/>
                <a:ea typeface="+mn-ea"/>
                <a:cs typeface="+mn-cs"/>
              </a:rPr>
              <a:t> you disagree with </a:t>
            </a:r>
            <a:r>
              <a:rPr lang="en-US" sz="1200" kern="1200" dirty="0" smtClean="0">
                <a:solidFill>
                  <a:schemeClr val="tx1"/>
                </a:solidFill>
                <a:latin typeface="+mn-lt"/>
                <a:ea typeface="+mn-ea"/>
                <a:cs typeface="+mn-cs"/>
              </a:rPr>
              <a:t>your </a:t>
            </a:r>
            <a:r>
              <a:rPr lang="en-US" sz="1200" kern="1200" dirty="0" smtClean="0">
                <a:solidFill>
                  <a:schemeClr val="tx1"/>
                </a:solidFill>
                <a:latin typeface="+mn-lt"/>
                <a:ea typeface="+mn-ea"/>
                <a:cs typeface="+mn-cs"/>
              </a:rPr>
              <a:t>director, </a:t>
            </a:r>
            <a:r>
              <a:rPr lang="en-US" sz="1200" kern="1200" dirty="0" smtClean="0">
                <a:solidFill>
                  <a:schemeClr val="tx1"/>
                </a:solidFill>
                <a:latin typeface="+mn-lt"/>
                <a:ea typeface="+mn-ea"/>
                <a:cs typeface="+mn-cs"/>
              </a:rPr>
              <a:t>don't </a:t>
            </a:r>
            <a:r>
              <a:rPr lang="en-US" sz="1200" kern="1200" dirty="0" smtClean="0">
                <a:solidFill>
                  <a:schemeClr val="tx1"/>
                </a:solidFill>
                <a:latin typeface="+mn-lt"/>
                <a:ea typeface="+mn-ea"/>
                <a:cs typeface="+mn-cs"/>
              </a:rPr>
              <a:t>waste </a:t>
            </a:r>
            <a:r>
              <a:rPr lang="en-US" sz="1200" kern="1200" dirty="0" smtClean="0">
                <a:solidFill>
                  <a:schemeClr val="tx1"/>
                </a:solidFill>
                <a:latin typeface="+mn-lt"/>
                <a:ea typeface="+mn-ea"/>
                <a:cs typeface="+mn-cs"/>
              </a:rPr>
              <a:t>his time— not to mention irritating</a:t>
            </a:r>
            <a:r>
              <a:rPr lang="en-US" sz="1200" kern="1200" baseline="0" dirty="0" smtClean="0">
                <a:solidFill>
                  <a:schemeClr val="tx1"/>
                </a:solidFill>
                <a:latin typeface="+mn-lt"/>
                <a:ea typeface="+mn-ea"/>
                <a:cs typeface="+mn-cs"/>
              </a:rPr>
              <a:t> the cast &amp; crew—</a:t>
            </a:r>
            <a:r>
              <a:rPr lang="en-US" sz="1200" kern="1200" dirty="0" smtClean="0">
                <a:solidFill>
                  <a:schemeClr val="tx1"/>
                </a:solidFill>
                <a:latin typeface="+mn-lt"/>
                <a:ea typeface="+mn-ea"/>
                <a:cs typeface="+mn-cs"/>
              </a:rPr>
              <a:t>by </a:t>
            </a:r>
            <a:r>
              <a:rPr lang="en-US" sz="1200" kern="1200" dirty="0" smtClean="0">
                <a:solidFill>
                  <a:schemeClr val="tx1"/>
                </a:solidFill>
                <a:latin typeface="+mn-lt"/>
                <a:ea typeface="+mn-ea"/>
                <a:cs typeface="+mn-cs"/>
              </a:rPr>
              <a:t>getting into argument on </a:t>
            </a:r>
            <a:r>
              <a:rPr lang="en-US" sz="1200" kern="1200" dirty="0" smtClean="0">
                <a:solidFill>
                  <a:schemeClr val="tx1"/>
                </a:solidFill>
                <a:latin typeface="+mn-lt"/>
                <a:ea typeface="+mn-ea"/>
                <a:cs typeface="+mn-cs"/>
              </a:rPr>
              <a:t>the set!</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is why you should resolve any questions about your lines or wardrobe BEFORE you shoot!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a:t>
            </a:r>
            <a:r>
              <a:rPr lang="en-US" sz="1200" kern="1200" dirty="0" smtClean="0">
                <a:solidFill>
                  <a:schemeClr val="tx1"/>
                </a:solidFill>
                <a:latin typeface="+mn-lt"/>
                <a:ea typeface="+mn-ea"/>
                <a:cs typeface="+mn-cs"/>
              </a:rPr>
              <a:t>cannot</a:t>
            </a:r>
            <a:r>
              <a:rPr lang="en-US" sz="1200" kern="1200" baseline="0" dirty="0" smtClean="0">
                <a:solidFill>
                  <a:schemeClr val="tx1"/>
                </a:solidFill>
                <a:latin typeface="+mn-lt"/>
                <a:ea typeface="+mn-ea"/>
                <a:cs typeface="+mn-cs"/>
              </a:rPr>
              <a:t> stress this point enough: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even if you somehow found yourself in the unlikely position of being forced to choose between pleasing the client, the producer or the director—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PLEASE THE DIRECTOR...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He will have more </a:t>
            </a:r>
            <a:r>
              <a:rPr lang="en-US" sz="1200" kern="1200" baseline="0" dirty="0" smtClean="0">
                <a:solidFill>
                  <a:schemeClr val="tx1"/>
                </a:solidFill>
                <a:latin typeface="+mn-lt"/>
                <a:ea typeface="+mn-ea"/>
                <a:cs typeface="+mn-cs"/>
              </a:rPr>
              <a:t>impact on your acting future </a:t>
            </a:r>
            <a:r>
              <a:rPr lang="en-US" sz="1200" kern="1200" baseline="0" dirty="0" smtClean="0">
                <a:solidFill>
                  <a:schemeClr val="tx1"/>
                </a:solidFill>
                <a:latin typeface="+mn-lt"/>
                <a:ea typeface="+mn-ea"/>
                <a:cs typeface="+mn-cs"/>
              </a:rPr>
              <a:t>than everyone </a:t>
            </a:r>
            <a:r>
              <a:rPr lang="en-US" sz="1200" kern="1200" baseline="0" dirty="0" smtClean="0">
                <a:solidFill>
                  <a:schemeClr val="tx1"/>
                </a:solidFill>
                <a:latin typeface="+mn-lt"/>
                <a:ea typeface="+mn-ea"/>
                <a:cs typeface="+mn-cs"/>
              </a:rPr>
              <a:t>else on the set— </a:t>
            </a:r>
            <a:r>
              <a:rPr lang="en-US" sz="1200" b="1" kern="1200" baseline="0" dirty="0" smtClean="0">
                <a:solidFill>
                  <a:schemeClr val="tx1"/>
                </a:solidFill>
                <a:latin typeface="+mn-lt"/>
                <a:ea typeface="+mn-ea"/>
                <a:cs typeface="+mn-cs"/>
              </a:rPr>
              <a:t>combined</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agent is an </a:t>
            </a:r>
            <a:r>
              <a:rPr lang="en-US" sz="1200" b="1" kern="1200" dirty="0" smtClean="0">
                <a:solidFill>
                  <a:schemeClr val="tx1"/>
                </a:solidFill>
                <a:latin typeface="+mn-lt"/>
                <a:ea typeface="+mn-ea"/>
                <a:cs typeface="+mn-cs"/>
              </a:rPr>
              <a:t>actor's representative</a:t>
            </a:r>
            <a:r>
              <a:rPr lang="en-US" sz="1200" kern="1200" dirty="0" smtClean="0">
                <a:solidFill>
                  <a:schemeClr val="tx1"/>
                </a:solidFill>
                <a:latin typeface="+mn-lt"/>
                <a:ea typeface="+mn-ea"/>
                <a:cs typeface="+mn-cs"/>
              </a:rPr>
              <a:t>. Once an agent represents you, you are his or her "client." They will submit you for roles and try to get you seen by casting directors. They will take 10% of your gross pay once you book a job. They will negotiate your fees and your contracts, and are your greatest professional advocate.</a:t>
            </a:r>
          </a:p>
          <a:p>
            <a:r>
              <a:rPr lang="en-US" sz="1200" kern="1200" dirty="0" smtClean="0">
                <a:solidFill>
                  <a:schemeClr val="tx1"/>
                </a:solidFill>
                <a:latin typeface="+mn-lt"/>
                <a:ea typeface="+mn-ea"/>
                <a:cs typeface="+mn-cs"/>
              </a:rPr>
              <a:t>Agents represent lots and lots of </a:t>
            </a:r>
            <a:r>
              <a:rPr lang="en-US" sz="1200" kern="1200" dirty="0" smtClean="0">
                <a:solidFill>
                  <a:schemeClr val="tx1"/>
                </a:solidFill>
                <a:latin typeface="+mn-lt"/>
                <a:ea typeface="+mn-ea"/>
                <a:cs typeface="+mn-cs"/>
              </a:rPr>
              <a:t>clients. </a:t>
            </a:r>
            <a:r>
              <a:rPr lang="en-US" sz="1200" kern="1200" dirty="0" smtClean="0">
                <a:solidFill>
                  <a:schemeClr val="tx1"/>
                </a:solidFill>
                <a:latin typeface="+mn-lt"/>
                <a:ea typeface="+mn-ea"/>
                <a:cs typeface="+mn-cs"/>
              </a:rPr>
              <a:t>They're busy, and they may not even be looking for new clients.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Getting </a:t>
            </a:r>
            <a:r>
              <a:rPr lang="en-US" sz="1200" b="1" kern="1200" dirty="0" smtClean="0">
                <a:solidFill>
                  <a:schemeClr val="tx1"/>
                </a:solidFill>
                <a:latin typeface="+mn-lt"/>
                <a:ea typeface="+mn-ea"/>
                <a:cs typeface="+mn-cs"/>
              </a:rPr>
              <a:t>any</a:t>
            </a:r>
            <a:r>
              <a:rPr lang="en-US" sz="1200" kern="1200" dirty="0" smtClean="0">
                <a:solidFill>
                  <a:schemeClr val="tx1"/>
                </a:solidFill>
                <a:latin typeface="+mn-lt"/>
                <a:ea typeface="+mn-ea"/>
                <a:cs typeface="+mn-cs"/>
              </a:rPr>
              <a:t> agent is hard enough, </a:t>
            </a:r>
            <a:r>
              <a:rPr lang="en-US" sz="1200" kern="1200" dirty="0" smtClean="0">
                <a:solidFill>
                  <a:schemeClr val="tx1"/>
                </a:solidFill>
                <a:latin typeface="+mn-lt"/>
                <a:ea typeface="+mn-ea"/>
                <a:cs typeface="+mn-cs"/>
              </a:rPr>
              <a:t>and getting </a:t>
            </a:r>
            <a:r>
              <a:rPr lang="en-US" sz="1200" kern="1200" dirty="0" smtClean="0">
                <a:solidFill>
                  <a:schemeClr val="tx1"/>
                </a:solidFill>
                <a:latin typeface="+mn-lt"/>
                <a:ea typeface="+mn-ea"/>
                <a:cs typeface="+mn-cs"/>
              </a:rPr>
              <a:t>a great </a:t>
            </a:r>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is usually a career-changer for any actor.</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Managers also work with actors; they specialize in guiding your career, working with casting directors and advising you on all aspects of the business.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a:t>
            </a:r>
            <a:r>
              <a:rPr lang="en-US" sz="1200" kern="1200" dirty="0" smtClean="0">
                <a:solidFill>
                  <a:schemeClr val="tx1"/>
                </a:solidFill>
                <a:latin typeface="+mn-lt"/>
                <a:ea typeface="+mn-ea"/>
                <a:cs typeface="+mn-cs"/>
              </a:rPr>
              <a:t>they share in common with agents is that they work to get you jobs, they work on commission (that is, they take a percentage of what you earn as an actor) and they represent you to other industry professionals.</a:t>
            </a:r>
          </a:p>
          <a:p>
            <a:pPr>
              <a:buFont typeface="Wingdings" pitchFamily="2" charset="2"/>
              <a:buNone/>
            </a:pP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While working with an agent is generally the best idea for new actors, managers can be very helpful. </a:t>
            </a:r>
          </a:p>
          <a:p>
            <a:r>
              <a:rPr lang="en-US" sz="1200" kern="1200" dirty="0" smtClean="0">
                <a:solidFill>
                  <a:schemeClr val="tx1"/>
                </a:solidFill>
                <a:latin typeface="+mn-lt"/>
                <a:ea typeface="+mn-ea"/>
                <a:cs typeface="+mn-cs"/>
              </a:rPr>
              <a:t>(You probably don’t want both; otherwise you may be doling out 35% to 40% of your acting income to your representation!)</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agent can be helpful for actors and actresses, but when you first start out, getting one may be difficult, especially if you don’t have much experience in the industry.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that doesn’t mean you can’t get work. It just means you’ll have to be diligent about doing the legwork yourself.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you start to pick up steady work, you can consider working with an agent to help you get high-profile jobs and parts you may not otherwise know about.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important thing is to keep getting out there and keep being seen.</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professional 8” x 10” head shots ready to give to casting directors at all times, even when you aren’t at an audition. Your head shot should look like you – no retouching should be applied. If you change the color of your hair or get a different haircut, you need to update your head shots.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Your </a:t>
            </a:r>
            <a:r>
              <a:rPr lang="en-US" dirty="0" smtClean="0"/>
              <a:t>head shots should </a:t>
            </a:r>
            <a:r>
              <a:rPr lang="en-US" dirty="0" smtClean="0"/>
              <a:t>also include your </a:t>
            </a:r>
            <a:r>
              <a:rPr lang="en-US" dirty="0" smtClean="0"/>
              <a:t>name and contact </a:t>
            </a:r>
            <a:r>
              <a:rPr lang="en-US" dirty="0" smtClean="0"/>
              <a:t>information.</a:t>
            </a:r>
            <a:endParaRPr lang="en-US" dirty="0" smtClean="0"/>
          </a:p>
          <a:p>
            <a:endParaRPr lang="en-US" dirty="0" smtClean="0"/>
          </a:p>
          <a:p>
            <a:r>
              <a:rPr lang="en-US" dirty="0" smtClean="0"/>
              <a:t>A</a:t>
            </a:r>
            <a:r>
              <a:rPr lang="en-US" baseline="0" dirty="0" smtClean="0"/>
              <a:t> c</a:t>
            </a:r>
            <a:r>
              <a:rPr lang="en-US" dirty="0" smtClean="0"/>
              <a:t>omposite</a:t>
            </a:r>
            <a:r>
              <a:rPr lang="en-US" baseline="0" dirty="0" smtClean="0"/>
              <a:t> plate </a:t>
            </a:r>
            <a:r>
              <a:rPr lang="en-US" dirty="0" smtClean="0"/>
              <a:t>may be submitted, as well</a:t>
            </a:r>
            <a:r>
              <a:rPr lang="en-US" baseline="0" dirty="0" smtClean="0"/>
              <a:t>— </a:t>
            </a:r>
            <a:r>
              <a:rPr lang="en-US" baseline="0" dirty="0" smtClean="0"/>
              <a:t>so long as it is dominated by an actual headshot</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Keep up-to-date copies of your resume along with your head shots on hand at all times.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Limit your resume to one sheet and make sure the font is 10-point or larger.</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Acting is acting, right? If only it were that simple. </a:t>
            </a:r>
          </a:p>
          <a:p>
            <a:r>
              <a:rPr lang="en-US" sz="1200" b="0" i="0" kern="1200" dirty="0" smtClean="0">
                <a:solidFill>
                  <a:schemeClr val="tx1"/>
                </a:solidFill>
                <a:latin typeface="+mn-lt"/>
                <a:ea typeface="+mn-ea"/>
                <a:cs typeface="+mn-cs"/>
              </a:rPr>
              <a:t>Depending on the medium, different skills must be employed.</a:t>
            </a:r>
          </a:p>
          <a:p>
            <a:r>
              <a:rPr lang="en-US" sz="1200" b="0" i="0" kern="1200" dirty="0" smtClean="0">
                <a:solidFill>
                  <a:schemeClr val="tx1"/>
                </a:solidFill>
                <a:latin typeface="+mn-lt"/>
                <a:ea typeface="+mn-ea"/>
                <a:cs typeface="+mn-cs"/>
              </a:rPr>
              <a:t>Theatre requires</a:t>
            </a:r>
            <a:r>
              <a:rPr lang="en-US" sz="1200" b="0" i="0" kern="1200" baseline="0" dirty="0" smtClean="0">
                <a:solidFill>
                  <a:schemeClr val="tx1"/>
                </a:solidFill>
                <a:latin typeface="+mn-lt"/>
                <a:ea typeface="+mn-ea"/>
                <a:cs typeface="+mn-cs"/>
              </a:rPr>
              <a:t> exaggerated movements &amp; vocal projection.</a:t>
            </a:r>
            <a:endParaRPr lang="en-US" sz="1200" b="0" i="0" kern="1200" dirty="0" smtClean="0">
              <a:solidFill>
                <a:schemeClr val="tx1"/>
              </a:solidFill>
              <a:latin typeface="+mn-lt"/>
              <a:ea typeface="+mn-ea"/>
              <a:cs typeface="+mn-cs"/>
            </a:endParaRPr>
          </a:p>
          <a:p>
            <a:r>
              <a:rPr lang="en-US" sz="1200" b="0" i="0" u="sng" kern="1200" dirty="0" smtClean="0">
                <a:solidFill>
                  <a:schemeClr val="tx1"/>
                </a:solidFill>
                <a:latin typeface="+mn-lt"/>
                <a:ea typeface="+mn-ea"/>
                <a:cs typeface="+mn-cs"/>
                <a:hlinkClick r:id="rId3"/>
              </a:rPr>
              <a:t>Film acting</a:t>
            </a:r>
            <a:r>
              <a:rPr lang="en-US" sz="1200" b="0" i="0" kern="1200" dirty="0" smtClean="0">
                <a:solidFill>
                  <a:schemeClr val="tx1"/>
                </a:solidFill>
                <a:latin typeface="+mn-lt"/>
                <a:ea typeface="+mn-ea"/>
                <a:cs typeface="+mn-cs"/>
              </a:rPr>
              <a:t> is much closer to reality. </a:t>
            </a:r>
          </a:p>
          <a:p>
            <a:r>
              <a:rPr lang="en-US" sz="1200" b="0" i="0" kern="1200" dirty="0" smtClean="0">
                <a:solidFill>
                  <a:schemeClr val="tx1"/>
                </a:solidFill>
                <a:latin typeface="+mn-lt"/>
                <a:ea typeface="+mn-ea"/>
                <a:cs typeface="+mn-cs"/>
              </a:rPr>
              <a:t>Because the "audience" is now the camera (and eventually those watching what the camera captures), the acting style is much more intimate.</a:t>
            </a:r>
          </a:p>
          <a:p>
            <a:r>
              <a:rPr lang="en-US" sz="1200" b="0" i="0" kern="1200" dirty="0" smtClean="0">
                <a:solidFill>
                  <a:schemeClr val="tx1"/>
                </a:solidFill>
                <a:latin typeface="+mn-lt"/>
                <a:ea typeface="+mn-ea"/>
                <a:cs typeface="+mn-cs"/>
              </a:rPr>
              <a:t> There is no need to project your voice, as film sets are equipped with sensitive sound recording devices.</a:t>
            </a:r>
          </a:p>
          <a:p>
            <a:r>
              <a:rPr lang="en-US" sz="1200" b="0" i="0" kern="1200" dirty="0" smtClean="0">
                <a:solidFill>
                  <a:schemeClr val="tx1"/>
                </a:solidFill>
                <a:latin typeface="+mn-lt"/>
                <a:ea typeface="+mn-ea"/>
                <a:cs typeface="+mn-cs"/>
              </a:rPr>
              <a:t>Commercial Acting can be the most demanding:</a:t>
            </a:r>
          </a:p>
          <a:p>
            <a:r>
              <a:rPr lang="en-US" sz="1200" b="0" i="0" kern="1200" dirty="0" smtClean="0">
                <a:solidFill>
                  <a:schemeClr val="tx1"/>
                </a:solidFill>
                <a:latin typeface="+mn-lt"/>
                <a:ea typeface="+mn-ea"/>
                <a:cs typeface="+mn-cs"/>
              </a:rPr>
              <a:t> Cameras are able to zoom in to capture the slightest eyebrow flinch, so less is much more.</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Limit your resume to one sheet and make sure the font is 10-point or larger.</a:t>
            </a:r>
          </a:p>
          <a:p>
            <a:r>
              <a:rPr lang="en-US" sz="1200" kern="1200" dirty="0" smtClean="0">
                <a:solidFill>
                  <a:schemeClr val="tx1"/>
                </a:solidFill>
                <a:latin typeface="+mn-lt"/>
                <a:ea typeface="+mn-ea"/>
                <a:cs typeface="+mn-cs"/>
              </a:rPr>
              <a:t>Highlight </a:t>
            </a:r>
            <a:r>
              <a:rPr lang="en-US" sz="1200" kern="1200" dirty="0" smtClean="0">
                <a:solidFill>
                  <a:schemeClr val="tx1"/>
                </a:solidFill>
                <a:latin typeface="+mn-lt"/>
                <a:ea typeface="+mn-ea"/>
                <a:cs typeface="+mn-cs"/>
              </a:rPr>
              <a:t>relevant work experience, separating work into categories like theatre, television and commercials.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Don’t </a:t>
            </a:r>
            <a:r>
              <a:rPr lang="en-US" sz="1200" kern="1200" dirty="0" smtClean="0">
                <a:solidFill>
                  <a:schemeClr val="tx1"/>
                </a:solidFill>
                <a:latin typeface="+mn-lt"/>
                <a:ea typeface="+mn-ea"/>
                <a:cs typeface="+mn-cs"/>
              </a:rPr>
              <a:t>include </a:t>
            </a:r>
            <a:r>
              <a:rPr lang="en-US" sz="1200" kern="1200" dirty="0" smtClean="0">
                <a:solidFill>
                  <a:schemeClr val="tx1"/>
                </a:solidFill>
                <a:latin typeface="+mn-lt"/>
                <a:ea typeface="+mn-ea"/>
                <a:cs typeface="+mn-cs"/>
              </a:rPr>
              <a:t>high school plays— although college </a:t>
            </a:r>
            <a:r>
              <a:rPr lang="en-US" sz="1200" kern="1200" dirty="0" smtClean="0">
                <a:solidFill>
                  <a:schemeClr val="tx1"/>
                </a:solidFill>
                <a:latin typeface="+mn-lt"/>
                <a:ea typeface="+mn-ea"/>
                <a:cs typeface="+mn-cs"/>
              </a:rPr>
              <a:t>work and education is acceptable, especially if you attended a </a:t>
            </a:r>
            <a:r>
              <a:rPr lang="en-US" sz="1200" kern="1200" dirty="0" smtClean="0">
                <a:solidFill>
                  <a:schemeClr val="tx1"/>
                </a:solidFill>
                <a:latin typeface="+mn-lt"/>
                <a:ea typeface="+mn-ea"/>
                <a:cs typeface="+mn-cs"/>
              </a:rPr>
              <a:t>school </a:t>
            </a:r>
            <a:r>
              <a:rPr lang="en-US" sz="1200" kern="1200" dirty="0" smtClean="0">
                <a:solidFill>
                  <a:schemeClr val="tx1"/>
                </a:solidFill>
                <a:latin typeface="+mn-lt"/>
                <a:ea typeface="+mn-ea"/>
                <a:cs typeface="+mn-cs"/>
              </a:rPr>
              <a:t>with a </a:t>
            </a:r>
            <a:r>
              <a:rPr lang="en-US" sz="1200" kern="1200" dirty="0" smtClean="0">
                <a:solidFill>
                  <a:schemeClr val="tx1"/>
                </a:solidFill>
                <a:latin typeface="+mn-lt"/>
                <a:ea typeface="+mn-ea"/>
                <a:cs typeface="+mn-cs"/>
              </a:rPr>
              <a:t>strong acting </a:t>
            </a:r>
            <a:r>
              <a:rPr lang="en-US" sz="1200" kern="1200" dirty="0" smtClean="0">
                <a:solidFill>
                  <a:schemeClr val="tx1"/>
                </a:solidFill>
                <a:latin typeface="+mn-lt"/>
                <a:ea typeface="+mn-ea"/>
                <a:cs typeface="+mn-cs"/>
              </a:rPr>
              <a:t>program.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Useful </a:t>
            </a:r>
            <a:r>
              <a:rPr lang="en-US" sz="1200" kern="1200" dirty="0" smtClean="0">
                <a:solidFill>
                  <a:schemeClr val="tx1"/>
                </a:solidFill>
                <a:latin typeface="+mn-lt"/>
                <a:ea typeface="+mn-ea"/>
                <a:cs typeface="+mn-cs"/>
              </a:rPr>
              <a:t>skills like juggling or dancing should also be included.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a:t>
            </a:r>
            <a:r>
              <a:rPr lang="en-US" sz="1200" kern="1200" dirty="0" smtClean="0">
                <a:solidFill>
                  <a:schemeClr val="tx1"/>
                </a:solidFill>
                <a:latin typeface="+mn-lt"/>
                <a:ea typeface="+mn-ea"/>
                <a:cs typeface="+mn-cs"/>
              </a:rPr>
              <a:t>you don’t have anything to put on your resume, take some classes at a local community college or university and audition for community theatre productions to build your resume. </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Audition for and join a casting service that books </a:t>
            </a:r>
            <a:r>
              <a:rPr lang="en-US" sz="1200" kern="1200" dirty="0" smtClean="0">
                <a:solidFill>
                  <a:schemeClr val="tx1"/>
                </a:solidFill>
                <a:latin typeface="+mn-lt"/>
                <a:ea typeface="+mn-ea"/>
                <a:cs typeface="+mn-cs"/>
              </a:rPr>
              <a:t>actors for </a:t>
            </a:r>
            <a:r>
              <a:rPr lang="en-US" sz="1200" kern="1200" dirty="0" smtClean="0">
                <a:solidFill>
                  <a:schemeClr val="tx1"/>
                </a:solidFill>
                <a:latin typeface="+mn-lt"/>
                <a:ea typeface="+mn-ea"/>
                <a:cs typeface="+mn-cs"/>
              </a:rPr>
              <a:t>minor roles in commercials, television and films. </a:t>
            </a:r>
          </a:p>
          <a:p>
            <a:r>
              <a:rPr lang="en-US" sz="1200" kern="1200" dirty="0" smtClean="0">
                <a:solidFill>
                  <a:schemeClr val="tx1"/>
                </a:solidFill>
                <a:latin typeface="+mn-lt"/>
                <a:ea typeface="+mn-ea"/>
                <a:cs typeface="+mn-cs"/>
              </a:rPr>
              <a:t>Like most </a:t>
            </a:r>
            <a:r>
              <a:rPr lang="en-US" sz="1200" kern="1200" dirty="0" smtClean="0">
                <a:solidFill>
                  <a:schemeClr val="tx1"/>
                </a:solidFill>
                <a:latin typeface="+mn-lt"/>
                <a:ea typeface="+mn-ea"/>
                <a:cs typeface="+mn-cs"/>
              </a:rPr>
              <a:t>major </a:t>
            </a:r>
            <a:r>
              <a:rPr lang="en-US" sz="1200" kern="1200" dirty="0" smtClean="0">
                <a:solidFill>
                  <a:schemeClr val="tx1"/>
                </a:solidFill>
                <a:latin typeface="+mn-lt"/>
                <a:ea typeface="+mn-ea"/>
                <a:cs typeface="+mn-cs"/>
              </a:rPr>
              <a:t>cities,</a:t>
            </a:r>
            <a:r>
              <a:rPr lang="en-US" sz="1200" kern="1200" baseline="0" dirty="0" smtClean="0">
                <a:solidFill>
                  <a:schemeClr val="tx1"/>
                </a:solidFill>
                <a:latin typeface="+mn-lt"/>
                <a:ea typeface="+mn-ea"/>
                <a:cs typeface="+mn-cs"/>
              </a:rPr>
              <a:t> LA has </a:t>
            </a:r>
            <a:r>
              <a:rPr lang="en-US" sz="1200" kern="1200" dirty="0" smtClean="0">
                <a:solidFill>
                  <a:schemeClr val="tx1"/>
                </a:solidFill>
                <a:latin typeface="+mn-lt"/>
                <a:ea typeface="+mn-ea"/>
                <a:cs typeface="+mn-cs"/>
              </a:rPr>
              <a:t>a </a:t>
            </a:r>
            <a:r>
              <a:rPr lang="en-US" sz="1200" kern="1200" dirty="0" smtClean="0">
                <a:solidFill>
                  <a:schemeClr val="tx1"/>
                </a:solidFill>
                <a:latin typeface="+mn-lt"/>
                <a:ea typeface="+mn-ea"/>
                <a:cs typeface="+mn-cs"/>
              </a:rPr>
              <a:t>variety of different casting services that book </a:t>
            </a:r>
            <a:r>
              <a:rPr lang="en-US" sz="1200" kern="1200" dirty="0" smtClean="0">
                <a:solidFill>
                  <a:schemeClr val="tx1"/>
                </a:solidFill>
                <a:latin typeface="+mn-lt"/>
                <a:ea typeface="+mn-ea"/>
                <a:cs typeface="+mn-cs"/>
              </a:rPr>
              <a:t>these </a:t>
            </a:r>
            <a:r>
              <a:rPr lang="en-US" sz="1200" kern="1200" dirty="0" smtClean="0">
                <a:solidFill>
                  <a:schemeClr val="tx1"/>
                </a:solidFill>
                <a:latin typeface="+mn-lt"/>
                <a:ea typeface="+mn-ea"/>
                <a:cs typeface="+mn-cs"/>
              </a:rPr>
              <a:t>types of projects. </a:t>
            </a:r>
          </a:p>
          <a:p>
            <a:r>
              <a:rPr lang="en-US" sz="1200" kern="1200" dirty="0" smtClean="0">
                <a:solidFill>
                  <a:schemeClr val="tx1"/>
                </a:solidFill>
                <a:latin typeface="+mn-lt"/>
                <a:ea typeface="+mn-ea"/>
                <a:cs typeface="+mn-cs"/>
              </a:rPr>
              <a:t>You’ll need to take your head shots </a:t>
            </a:r>
            <a:r>
              <a:rPr lang="en-US" sz="1200" kern="1200" dirty="0" smtClean="0">
                <a:solidFill>
                  <a:schemeClr val="tx1"/>
                </a:solidFill>
                <a:latin typeface="+mn-lt"/>
                <a:ea typeface="+mn-ea"/>
                <a:cs typeface="+mn-cs"/>
              </a:rPr>
              <a:t>&amp;</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resume,</a:t>
            </a:r>
            <a:r>
              <a:rPr lang="en-US" sz="1200" kern="1200" baseline="0" dirty="0" smtClean="0">
                <a:solidFill>
                  <a:schemeClr val="tx1"/>
                </a:solidFill>
                <a:latin typeface="+mn-lt"/>
                <a:ea typeface="+mn-ea"/>
                <a:cs typeface="+mn-cs"/>
              </a:rPr>
              <a:t> and probably </a:t>
            </a:r>
            <a:r>
              <a:rPr lang="en-US" sz="1200" kern="1200" dirty="0" smtClean="0">
                <a:solidFill>
                  <a:schemeClr val="tx1"/>
                </a:solidFill>
                <a:latin typeface="+mn-lt"/>
                <a:ea typeface="+mn-ea"/>
                <a:cs typeface="+mn-cs"/>
              </a:rPr>
              <a:t>audition when </a:t>
            </a:r>
            <a:r>
              <a:rPr lang="en-US" sz="1200" kern="1200" dirty="0" smtClean="0">
                <a:solidFill>
                  <a:schemeClr val="tx1"/>
                </a:solidFill>
                <a:latin typeface="+mn-lt"/>
                <a:ea typeface="+mn-ea"/>
                <a:cs typeface="+mn-cs"/>
              </a:rPr>
              <a:t>you </a:t>
            </a:r>
            <a:r>
              <a:rPr lang="en-US" sz="1200" kern="1200" dirty="0" smtClean="0">
                <a:solidFill>
                  <a:schemeClr val="tx1"/>
                </a:solidFill>
                <a:latin typeface="+mn-lt"/>
                <a:ea typeface="+mn-ea"/>
                <a:cs typeface="+mn-cs"/>
              </a:rPr>
              <a:t>for such a </a:t>
            </a:r>
            <a:r>
              <a:rPr lang="en-US" sz="1200" kern="1200" dirty="0" smtClean="0">
                <a:solidFill>
                  <a:schemeClr val="tx1"/>
                </a:solidFill>
                <a:latin typeface="+mn-lt"/>
                <a:ea typeface="+mn-ea"/>
                <a:cs typeface="+mn-cs"/>
              </a:rPr>
              <a:t>casting service.  </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a:t>
            </a:r>
            <a:r>
              <a:rPr lang="en-US" baseline="0" dirty="0" smtClean="0"/>
              <a:t> blink— or you’ll miss me!</a:t>
            </a:r>
          </a:p>
          <a:p>
            <a:r>
              <a:rPr lang="en-US" baseline="0" dirty="0" smtClean="0"/>
              <a:t>Also: you can tell It’s a student film, by the shadow from the microphone over my head!</a:t>
            </a:r>
          </a:p>
          <a:p>
            <a:r>
              <a:rPr lang="en-US" baseline="0" dirty="0" smtClean="0"/>
              <a:t>(PLAY VIDEO)</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Subscribe to one of the casting call publications, also called “breakdown” sheets, for open auditions and casting events in the Los Angeles area . </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Breakdowns are usually published in the morning and can be browsed online with a membership.  </a:t>
            </a:r>
          </a:p>
          <a:p>
            <a:r>
              <a:rPr lang="en-US" sz="1200" kern="1200" dirty="0" smtClean="0">
                <a:solidFill>
                  <a:schemeClr val="tx1"/>
                </a:solidFill>
                <a:latin typeface="+mn-lt"/>
                <a:ea typeface="+mn-ea"/>
                <a:cs typeface="+mn-cs"/>
              </a:rPr>
              <a:t>There are also free services, such as http://casting.backstage.com </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use the </a:t>
            </a:r>
            <a:r>
              <a:rPr lang="en-US" b="1" baseline="0" dirty="0" smtClean="0"/>
              <a:t>industry insider’s casting boards</a:t>
            </a:r>
            <a:r>
              <a:rPr lang="en-US" baseline="0" dirty="0" smtClean="0"/>
              <a:t>, you will HAVE to find an agent— </a:t>
            </a:r>
          </a:p>
          <a:p>
            <a:r>
              <a:rPr lang="en-US" baseline="0" dirty="0" smtClean="0"/>
              <a:t>But once you do, your acting life will get MUCH easier &amp; more productive!</a:t>
            </a:r>
          </a:p>
          <a:p>
            <a:r>
              <a:rPr lang="en-US" baseline="0" dirty="0" smtClean="0"/>
              <a:t>For one thing, you get to see EVERYTHING being cast in the area, by EVERYBODY</a:t>
            </a:r>
          </a:p>
          <a:p>
            <a:r>
              <a:rPr lang="en-US" baseline="0" dirty="0" smtClean="0"/>
              <a:t>Not just the studios &amp; networks, but more importantly by the indies &amp; students—</a:t>
            </a:r>
          </a:p>
          <a:p>
            <a:r>
              <a:rPr lang="en-US" baseline="0" dirty="0" smtClean="0"/>
              <a:t>Where most of us earn our stripes before the big buck ever start rolling in...</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another thing, when you start getting offers to do the big (and more lucrative) gigs, </a:t>
            </a:r>
          </a:p>
          <a:p>
            <a:r>
              <a:rPr lang="en-US" baseline="0" dirty="0" smtClean="0"/>
              <a:t>You don’t have to pit yourself against the studios or networks over how much you’ll be paid—</a:t>
            </a:r>
          </a:p>
          <a:p>
            <a:r>
              <a:rPr lang="en-US" baseline="0" dirty="0" smtClean="0"/>
              <a:t>Your agent will handle all of that FOR YOU.</a:t>
            </a:r>
          </a:p>
          <a:p>
            <a:r>
              <a:rPr lang="en-US" baseline="0" dirty="0" smtClean="0"/>
              <a:t>And you can rest assured that he’ll get as much as he can— he’s fighting for HIS paycheck as well!</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time</a:t>
            </a:r>
            <a:r>
              <a:rPr lang="en-US" baseline="0" dirty="0" smtClean="0"/>
              <a:t> permits</a:t>
            </a:r>
            <a:r>
              <a:rPr lang="en-US" baseline="0" smtClean="0"/>
              <a:t>, proceed to “HOW TO GET AN AGENT”</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used to be that young actors did “mailings”  -- sending headshots, resumes and cover letters to agencies “cold”; that is, with no contacts. Today that’s like throwing your headshots directly into the trash.</a:t>
            </a:r>
          </a:p>
          <a:p>
            <a:r>
              <a:rPr lang="en-US" sz="1200" kern="1200" dirty="0" smtClean="0">
                <a:solidFill>
                  <a:schemeClr val="tx1"/>
                </a:solidFill>
                <a:latin typeface="+mn-lt"/>
                <a:ea typeface="+mn-ea"/>
                <a:cs typeface="+mn-cs"/>
              </a:rPr>
              <a:t>Getting an agent to see your work is the best way to get representation, because they really need to get to know your work before they can represent you to the best of their ability. Even if you get an agent interested via another route, they'll probably want to see you in something before they'll represent you. </a:t>
            </a:r>
          </a:p>
          <a:p>
            <a:r>
              <a:rPr lang="en-US" sz="1200" kern="1200" dirty="0" smtClean="0">
                <a:solidFill>
                  <a:schemeClr val="tx1"/>
                </a:solidFill>
                <a:latin typeface="+mn-lt"/>
                <a:ea typeface="+mn-ea"/>
                <a:cs typeface="+mn-cs"/>
              </a:rPr>
              <a:t>One of the best ways to meet agents is to go to an agent or casting director workshop, where they get to audition for a number of agents or casting directors, as the name says, one on one. </a:t>
            </a:r>
          </a:p>
          <a:p>
            <a:r>
              <a:rPr lang="en-US" sz="1200" kern="1200" dirty="0" smtClean="0">
                <a:solidFill>
                  <a:schemeClr val="tx1"/>
                </a:solidFill>
                <a:latin typeface="+mn-lt"/>
                <a:ea typeface="+mn-ea"/>
                <a:cs typeface="+mn-cs"/>
              </a:rPr>
              <a:t>It’s sort of like speed-dating for actors –but you may have to pay to attend these workshops.</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Scene nights are events in which actors try to be seen by industry people. Rather than putting on a play, a group of actors will put together scenes that show them </a:t>
            </a:r>
            <a:r>
              <a:rPr lang="en-US" sz="1200" kern="1200" dirty="0" err="1" smtClean="0">
                <a:solidFill>
                  <a:schemeClr val="tx1"/>
                </a:solidFill>
                <a:latin typeface="+mn-lt"/>
                <a:ea typeface="+mn-ea"/>
                <a:cs typeface="+mn-cs"/>
              </a:rPr>
              <a:t>off.</a:t>
            </a:r>
            <a:r>
              <a:rPr lang="en-US" sz="1200" b="1" kern="1200" dirty="0" err="1" smtClean="0">
                <a:solidFill>
                  <a:schemeClr val="tx1"/>
                </a:solidFill>
                <a:latin typeface="+mn-lt"/>
                <a:ea typeface="+mn-ea"/>
                <a:cs typeface="+mn-cs"/>
              </a:rPr>
              <a:t>Hundreds</a:t>
            </a:r>
            <a:r>
              <a:rPr lang="en-US" sz="1200" kern="1200" dirty="0" smtClean="0">
                <a:solidFill>
                  <a:schemeClr val="tx1"/>
                </a:solidFill>
                <a:latin typeface="+mn-lt"/>
                <a:ea typeface="+mn-ea"/>
                <a:cs typeface="+mn-cs"/>
              </a:rPr>
              <a:t> of invitations are sent out to </a:t>
            </a:r>
            <a:r>
              <a:rPr lang="en-US" sz="1200" b="1" kern="1200" dirty="0" smtClean="0">
                <a:solidFill>
                  <a:schemeClr val="tx1"/>
                </a:solidFill>
                <a:latin typeface="+mn-lt"/>
                <a:ea typeface="+mn-ea"/>
                <a:cs typeface="+mn-cs"/>
              </a:rPr>
              <a:t>agents, casting directors, and directors</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Many times schools will have these nights as a wrap up for a course of study.  If you can get into one of these scene nights, I highly recommend it. They offer </a:t>
            </a:r>
            <a:r>
              <a:rPr lang="en-US" sz="1200" b="1" kern="1200" dirty="0" smtClean="0">
                <a:solidFill>
                  <a:schemeClr val="tx1"/>
                </a:solidFill>
                <a:latin typeface="+mn-lt"/>
                <a:ea typeface="+mn-ea"/>
                <a:cs typeface="+mn-cs"/>
              </a:rPr>
              <a:t>good opportunities for up-and-coming actors</a:t>
            </a:r>
            <a:r>
              <a:rPr lang="en-US" sz="1200" kern="1200" dirty="0" smtClean="0">
                <a:solidFill>
                  <a:schemeClr val="tx1"/>
                </a:solidFill>
                <a:latin typeface="+mn-lt"/>
                <a:ea typeface="+mn-ea"/>
                <a:cs typeface="+mn-cs"/>
              </a:rPr>
              <a:t> to show off their best work to industry people.</a:t>
            </a:r>
          </a:p>
          <a:p>
            <a:r>
              <a:rPr lang="en-US" sz="1200" kern="1200" dirty="0" smtClean="0">
                <a:solidFill>
                  <a:schemeClr val="tx1"/>
                </a:solidFill>
                <a:latin typeface="+mn-lt"/>
                <a:ea typeface="+mn-ea"/>
                <a:cs typeface="+mn-cs"/>
              </a:rPr>
              <a:t> If casting directors also come to these evenings, they may see you and call you in without representation. </a:t>
            </a:r>
          </a:p>
        </p:txBody>
      </p:sp>
      <p:sp>
        <p:nvSpPr>
          <p:cNvPr id="4" name="Slide Number Placeholder 3"/>
          <p:cNvSpPr>
            <a:spLocks noGrp="1"/>
          </p:cNvSpPr>
          <p:nvPr>
            <p:ph type="sldNum" sz="quarter" idx="10"/>
          </p:nvPr>
        </p:nvSpPr>
        <p:spPr/>
        <p:txBody>
          <a:bodyPr/>
          <a:lstStyle/>
          <a:p>
            <a:fld id="{C50D3F91-5101-4D29-8D49-1D71CD65CEC9}"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If any</a:t>
            </a:r>
            <a:r>
              <a:rPr lang="en-US" sz="1200" b="1" kern="1200" baseline="0" dirty="0" smtClean="0">
                <a:solidFill>
                  <a:schemeClr val="tx1"/>
                </a:solidFill>
                <a:latin typeface="+mn-lt"/>
                <a:ea typeface="+mn-ea"/>
                <a:cs typeface="+mn-cs"/>
              </a:rPr>
              <a:t> of you are going to get started in acting, the most likely place will be on TV— </a:t>
            </a:r>
          </a:p>
          <a:p>
            <a:r>
              <a:rPr lang="en-US" sz="1400" kern="1200" baseline="0" dirty="0" smtClean="0">
                <a:solidFill>
                  <a:schemeClr val="tx1"/>
                </a:solidFill>
                <a:latin typeface="+mn-lt"/>
                <a:ea typeface="+mn-ea"/>
                <a:cs typeface="+mn-cs"/>
              </a:rPr>
              <a:t>But that word covers A LOT of territory:</a:t>
            </a:r>
          </a:p>
          <a:p>
            <a:pPr marL="228600" indent="-228600">
              <a:buFont typeface="+mj-lt"/>
              <a:buAutoNum type="arabicPeriod"/>
            </a:pPr>
            <a:r>
              <a:rPr lang="en-US" sz="1200" kern="1200" baseline="0" dirty="0" smtClean="0">
                <a:solidFill>
                  <a:schemeClr val="tx1"/>
                </a:solidFill>
                <a:latin typeface="+mn-lt"/>
                <a:ea typeface="+mn-ea"/>
                <a:cs typeface="+mn-cs"/>
              </a:rPr>
              <a:t>it could mean a cable series, </a:t>
            </a:r>
            <a:r>
              <a:rPr lang="en-US" sz="3600" kern="1200" baseline="0" dirty="0" smtClean="0">
                <a:solidFill>
                  <a:schemeClr val="tx1"/>
                </a:solidFill>
                <a:latin typeface="+mn-lt"/>
                <a:ea typeface="+mn-ea"/>
                <a:cs typeface="+mn-cs"/>
              </a:rPr>
              <a:t>(</a:t>
            </a:r>
            <a:r>
              <a:rPr lang="en-US" sz="4400" kern="1200" baseline="0" dirty="0" smtClean="0">
                <a:solidFill>
                  <a:srgbClr val="FF0000"/>
                </a:solidFill>
                <a:latin typeface="+mn-lt"/>
                <a:ea typeface="+mn-ea"/>
                <a:cs typeface="+mn-cs"/>
              </a:rPr>
              <a:t>PLAY VIDEO)</a:t>
            </a:r>
            <a:endParaRPr lang="en-US" sz="1200" kern="1200" baseline="0" dirty="0" smtClean="0">
              <a:solidFill>
                <a:srgbClr val="FF0000"/>
              </a:solidFill>
              <a:latin typeface="+mn-lt"/>
              <a:ea typeface="+mn-ea"/>
              <a:cs typeface="+mn-cs"/>
            </a:endParaRPr>
          </a:p>
          <a:p>
            <a:pPr marL="228600" indent="-228600">
              <a:buFont typeface="+mj-lt"/>
              <a:buAutoNum type="arabicPeriod"/>
            </a:pPr>
            <a:r>
              <a:rPr lang="en-US" sz="1200" kern="1200" baseline="0" dirty="0" smtClean="0">
                <a:solidFill>
                  <a:schemeClr val="tx1"/>
                </a:solidFill>
                <a:latin typeface="+mn-lt"/>
                <a:ea typeface="+mn-ea"/>
                <a:cs typeface="+mn-cs"/>
              </a:rPr>
              <a:t>Or a public-access talk show— </a:t>
            </a:r>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  </a:t>
            </a:r>
            <a:r>
              <a:rPr lang="en-US" sz="1200" kern="1200" baseline="0" dirty="0" smtClean="0">
                <a:solidFill>
                  <a:schemeClr val="tx1"/>
                </a:solidFill>
                <a:latin typeface="+mn-lt"/>
                <a:ea typeface="+mn-ea"/>
                <a:cs typeface="+mn-cs"/>
              </a:rPr>
              <a:t>Most communities have public access channels— call your cable company</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latin typeface="+mn-lt"/>
                <a:ea typeface="+mn-ea"/>
                <a:cs typeface="+mn-cs"/>
              </a:rPr>
              <a:t>OR Public Television </a:t>
            </a:r>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  </a:t>
            </a:r>
            <a:r>
              <a:rPr lang="en-US" sz="1200" kern="1200" baseline="0" dirty="0" smtClean="0">
                <a:solidFill>
                  <a:schemeClr val="tx1"/>
                </a:solidFill>
                <a:latin typeface="+mn-lt"/>
                <a:ea typeface="+mn-ea"/>
                <a:cs typeface="+mn-cs"/>
              </a:rPr>
              <a:t>Public Television is national (and sometimes even international) exposure— wouldn’t </a:t>
            </a:r>
            <a:r>
              <a:rPr lang="en-US" sz="1200" b="1" kern="1200" baseline="0" dirty="0" smtClean="0">
                <a:solidFill>
                  <a:schemeClr val="tx1"/>
                </a:solidFill>
                <a:latin typeface="+mn-lt"/>
                <a:ea typeface="+mn-ea"/>
                <a:cs typeface="+mn-cs"/>
              </a:rPr>
              <a:t>you</a:t>
            </a:r>
            <a:r>
              <a:rPr lang="en-US" sz="1200" kern="1200" baseline="0" dirty="0" smtClean="0">
                <a:solidFill>
                  <a:schemeClr val="tx1"/>
                </a:solidFill>
                <a:latin typeface="+mn-lt"/>
                <a:ea typeface="+mn-ea"/>
                <a:cs typeface="+mn-cs"/>
              </a:rPr>
              <a:t> do it for free?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mn-lt"/>
                <a:ea typeface="+mn-ea"/>
                <a:cs typeface="+mn-cs"/>
              </a:rPr>
              <a:t>Some classes offer an industry night as part of their curriculum. They boast that many agents and casting directors will show up to see your work. </a:t>
            </a:r>
            <a:r>
              <a:rPr lang="en-US" sz="1200" b="1" kern="1200" dirty="0" smtClean="0">
                <a:solidFill>
                  <a:schemeClr val="tx1"/>
                </a:solidFill>
                <a:latin typeface="+mn-lt"/>
                <a:ea typeface="+mn-ea"/>
                <a:cs typeface="+mn-cs"/>
              </a:rPr>
              <a:t>Be wary</a:t>
            </a:r>
            <a:r>
              <a:rPr lang="en-US" sz="1200" kern="1200" dirty="0" smtClean="0">
                <a:solidFill>
                  <a:schemeClr val="tx1"/>
                </a:solidFill>
                <a:latin typeface="+mn-lt"/>
                <a:ea typeface="+mn-ea"/>
                <a:cs typeface="+mn-cs"/>
              </a:rPr>
              <a:t> of these boasts. More often than not these classes will be very expensive, and there is no guarantee that a lot of industry folk will show on </a:t>
            </a:r>
            <a:r>
              <a:rPr lang="en-US" sz="1200" u="sng" kern="1200" dirty="0" smtClean="0">
                <a:solidFill>
                  <a:schemeClr val="tx1"/>
                </a:solidFill>
                <a:latin typeface="+mn-lt"/>
                <a:ea typeface="+mn-ea"/>
                <a:cs typeface="+mn-cs"/>
              </a:rPr>
              <a:t>any</a:t>
            </a:r>
            <a:r>
              <a:rPr lang="en-US" sz="1200" kern="1200" dirty="0" smtClean="0">
                <a:solidFill>
                  <a:schemeClr val="tx1"/>
                </a:solidFill>
                <a:latin typeface="+mn-lt"/>
                <a:ea typeface="+mn-ea"/>
                <a:cs typeface="+mn-cs"/>
              </a:rPr>
              <a:t> given night.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That said, there are workshops that are reasonably priced and feature wonderful industry professionals as guests. Actors pay a small fee to </a:t>
            </a:r>
            <a:r>
              <a:rPr lang="en-US" sz="1200" b="1" kern="1200" dirty="0" smtClean="0">
                <a:solidFill>
                  <a:schemeClr val="tx1"/>
                </a:solidFill>
                <a:latin typeface="+mn-lt"/>
                <a:ea typeface="+mn-ea"/>
                <a:cs typeface="+mn-cs"/>
              </a:rPr>
              <a:t>hear guests speak</a:t>
            </a:r>
            <a:r>
              <a:rPr lang="en-US" sz="1200" kern="1200" dirty="0" smtClean="0">
                <a:solidFill>
                  <a:schemeClr val="tx1"/>
                </a:solidFill>
                <a:latin typeface="+mn-lt"/>
                <a:ea typeface="+mn-ea"/>
                <a:cs typeface="+mn-cs"/>
              </a:rPr>
              <a:t>, and then </a:t>
            </a:r>
            <a:r>
              <a:rPr lang="en-US" sz="1200" b="1" kern="1200" dirty="0" smtClean="0">
                <a:solidFill>
                  <a:schemeClr val="tx1"/>
                </a:solidFill>
                <a:latin typeface="+mn-lt"/>
                <a:ea typeface="+mn-ea"/>
                <a:cs typeface="+mn-cs"/>
              </a:rPr>
              <a:t>the actors perform</a:t>
            </a:r>
            <a:r>
              <a:rPr lang="en-US" sz="1200" kern="1200" dirty="0" smtClean="0">
                <a:solidFill>
                  <a:schemeClr val="tx1"/>
                </a:solidFill>
                <a:latin typeface="+mn-lt"/>
                <a:ea typeface="+mn-ea"/>
                <a:cs typeface="+mn-cs"/>
              </a:rPr>
              <a:t> and get critiqued by these guests.</a:t>
            </a:r>
          </a:p>
          <a:p>
            <a:r>
              <a:rPr lang="en-US" sz="1200" kern="1200" dirty="0" smtClean="0">
                <a:solidFill>
                  <a:schemeClr val="tx1"/>
                </a:solidFill>
                <a:latin typeface="+mn-lt"/>
                <a:ea typeface="+mn-ea"/>
                <a:cs typeface="+mn-cs"/>
              </a:rPr>
              <a:t>That said, there are workshops that are reasonably priced and feature wonderful industry professionals as guests. Actors pay a small fee to </a:t>
            </a:r>
            <a:r>
              <a:rPr lang="en-US" sz="1200" b="1" kern="1200" dirty="0" smtClean="0">
                <a:solidFill>
                  <a:schemeClr val="tx1"/>
                </a:solidFill>
                <a:latin typeface="+mn-lt"/>
                <a:ea typeface="+mn-ea"/>
                <a:cs typeface="+mn-cs"/>
              </a:rPr>
              <a:t>hear guests speak</a:t>
            </a:r>
            <a:r>
              <a:rPr lang="en-US" sz="1200" kern="1200" dirty="0" smtClean="0">
                <a:solidFill>
                  <a:schemeClr val="tx1"/>
                </a:solidFill>
                <a:latin typeface="+mn-lt"/>
                <a:ea typeface="+mn-ea"/>
                <a:cs typeface="+mn-cs"/>
              </a:rPr>
              <a:t>, and then </a:t>
            </a:r>
            <a:r>
              <a:rPr lang="en-US" sz="1200" b="1" kern="1200" dirty="0" smtClean="0">
                <a:solidFill>
                  <a:schemeClr val="tx1"/>
                </a:solidFill>
                <a:latin typeface="+mn-lt"/>
                <a:ea typeface="+mn-ea"/>
                <a:cs typeface="+mn-cs"/>
              </a:rPr>
              <a:t>the actors perform</a:t>
            </a:r>
            <a:r>
              <a:rPr lang="en-US" sz="1200" kern="1200" dirty="0" smtClean="0">
                <a:solidFill>
                  <a:schemeClr val="tx1"/>
                </a:solidFill>
                <a:latin typeface="+mn-lt"/>
                <a:ea typeface="+mn-ea"/>
                <a:cs typeface="+mn-cs"/>
              </a:rPr>
              <a:t> and get critiqued by these guests. </a:t>
            </a:r>
          </a:p>
          <a:p>
            <a:r>
              <a:rPr lang="en-US" sz="1200" kern="1200" dirty="0" smtClean="0">
                <a:solidFill>
                  <a:schemeClr val="tx1"/>
                </a:solidFill>
                <a:latin typeface="+mn-lt"/>
                <a:ea typeface="+mn-ea"/>
                <a:cs typeface="+mn-cs"/>
              </a:rPr>
              <a:t>The benefit of this type of thing is that </a:t>
            </a:r>
            <a:r>
              <a:rPr lang="en-US" sz="1200" b="1" kern="1200" dirty="0" smtClean="0">
                <a:solidFill>
                  <a:schemeClr val="tx1"/>
                </a:solidFill>
                <a:latin typeface="+mn-lt"/>
                <a:ea typeface="+mn-ea"/>
                <a:cs typeface="+mn-cs"/>
              </a:rPr>
              <a:t>you get to be seen by great industry people</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drawback is the cost, but don't forget: tax deductible.</a:t>
            </a:r>
          </a:p>
          <a:p>
            <a:r>
              <a:rPr lang="en-US" sz="1200" kern="1200" dirty="0" smtClean="0">
                <a:solidFill>
                  <a:schemeClr val="tx1"/>
                </a:solidFill>
                <a:latin typeface="+mn-lt"/>
                <a:ea typeface="+mn-ea"/>
                <a:cs typeface="+mn-cs"/>
              </a:rPr>
              <a:t>Talk to lots of actors before you pay ANY money for ANY service like this one. You want to invest in a studio that will advance your career, not just sugarcoat it.</a:t>
            </a:r>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I need to reiterate a point here about money. There are a number of theatre companies that say they are seeking company members. They will also mention dues that members will then be expected to pay.</a:t>
            </a:r>
            <a:r>
              <a:rPr lang="en-US" b="1" dirty="0" smtClean="0"/>
              <a:t> Tread very carefully</a:t>
            </a:r>
            <a:r>
              <a:rPr lang="en-US" dirty="0" smtClean="0"/>
              <a:t> when considering these opportunities. More often than not, they are scams. Companies like these often take your money before you even join. That's not cool.</a:t>
            </a:r>
          </a:p>
          <a:p>
            <a:r>
              <a:rPr lang="en-US" dirty="0" smtClean="0"/>
              <a:t>As a rule, </a:t>
            </a:r>
            <a:r>
              <a:rPr lang="en-US" b="1" dirty="0" smtClean="0"/>
              <a:t>you should be getting paid to work as an actor</a:t>
            </a:r>
            <a:r>
              <a:rPr lang="en-US" dirty="0" smtClean="0"/>
              <a:t>, not vice-versa. If you're working for free, then you're volunteering your professional services. That choice is up to you, but paying to act is an insult to you and your craft. </a:t>
            </a:r>
          </a:p>
          <a:p>
            <a:pPr lvl="0"/>
            <a:r>
              <a:rPr lang="en-US" sz="1200" kern="1200" dirty="0" smtClean="0">
                <a:solidFill>
                  <a:schemeClr val="tx1"/>
                </a:solidFill>
                <a:latin typeface="+mn-lt"/>
                <a:ea typeface="+mn-ea"/>
                <a:cs typeface="+mn-cs"/>
              </a:rPr>
              <a:t>If you are asked to pay a fee to get an audition other than the minimal submission or subscription fees you pay to a casting service for storing your profile, photos and resumes, it is a scam.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someone offers to help you become an actor or actress but it requires taking your clothes off or sleeping with someone as part of the casting audition, you should refuse. This is not how it is done in Hollywood or anywhere else that legitimate casting auditions are held. </a:t>
            </a:r>
          </a:p>
          <a:p>
            <a:endParaRPr lang="en-US" dirty="0"/>
          </a:p>
        </p:txBody>
      </p:sp>
      <p:sp>
        <p:nvSpPr>
          <p:cNvPr id="4" name="Slide Number Placeholder 3"/>
          <p:cNvSpPr>
            <a:spLocks noGrp="1"/>
          </p:cNvSpPr>
          <p:nvPr>
            <p:ph type="sldNum" sz="quarter" idx="10"/>
          </p:nvPr>
        </p:nvSpPr>
        <p:spPr/>
        <p:txBody>
          <a:bodyPr/>
          <a:lstStyle/>
          <a:p>
            <a:fld id="{C50D3F91-5101-4D29-8D49-1D71CD65CEC9}" type="slidenum">
              <a:rPr lang="en-US" smtClean="0"/>
              <a:pPr/>
              <a:t>51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Being</a:t>
            </a:r>
            <a:r>
              <a:rPr lang="en-US" sz="1200" kern="1200" baseline="0" dirty="0" smtClean="0">
                <a:solidFill>
                  <a:schemeClr val="tx1"/>
                </a:solidFill>
                <a:latin typeface="+mn-lt"/>
                <a:ea typeface="+mn-ea"/>
                <a:cs typeface="+mn-cs"/>
              </a:rPr>
              <a:t> on TV could also mean appearing </a:t>
            </a:r>
            <a:r>
              <a:rPr lang="en-US" sz="1200" kern="1200" dirty="0" smtClean="0">
                <a:solidFill>
                  <a:schemeClr val="tx1"/>
                </a:solidFill>
                <a:latin typeface="+mn-lt"/>
                <a:ea typeface="+mn-ea"/>
                <a:cs typeface="+mn-cs"/>
              </a:rPr>
              <a:t>in a commercial</a:t>
            </a:r>
            <a:endParaRPr lang="en-US" sz="1200" b="0" i="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samples demonstrate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market ranging:</a:t>
            </a:r>
          </a:p>
          <a:p>
            <a:pPr marL="228600" indent="-228600">
              <a:buFont typeface="+mj-lt"/>
              <a:buAutoNum type="arabicPeriod"/>
            </a:pPr>
            <a:r>
              <a:rPr lang="en-US" sz="1200" kern="1200" dirty="0" smtClean="0">
                <a:solidFill>
                  <a:schemeClr val="tx1"/>
                </a:solidFill>
                <a:latin typeface="+mn-lt"/>
                <a:ea typeface="+mn-ea"/>
                <a:cs typeface="+mn-cs"/>
              </a:rPr>
              <a:t> from local </a:t>
            </a:r>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to regional</a:t>
            </a:r>
            <a:r>
              <a:rPr lang="en-US" sz="1200" kern="1200" baseline="0" dirty="0" smtClean="0">
                <a:solidFill>
                  <a:schemeClr val="tx1"/>
                </a:solidFill>
                <a:latin typeface="+mn-lt"/>
                <a:ea typeface="+mn-ea"/>
                <a:cs typeface="+mn-cs"/>
              </a:rPr>
              <a:t> </a:t>
            </a:r>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a:t>
            </a:r>
            <a:endParaRPr lang="en-US" sz="1200" kern="1200" baseline="0" dirty="0" smtClean="0">
              <a:solidFill>
                <a:schemeClr val="tx1"/>
              </a:solidFill>
              <a:latin typeface="+mn-lt"/>
              <a:ea typeface="+mn-ea"/>
              <a:cs typeface="+mn-cs"/>
            </a:endParaRPr>
          </a:p>
          <a:p>
            <a:pPr marL="228600" indent="-228600">
              <a:buFont typeface="+mj-lt"/>
              <a:buAutoNum type="arabicPeriod"/>
            </a:pPr>
            <a:r>
              <a:rPr lang="en-US" sz="1200" kern="1200" baseline="0" dirty="0" smtClean="0">
                <a:solidFill>
                  <a:schemeClr val="tx1"/>
                </a:solidFill>
                <a:latin typeface="+mn-lt"/>
                <a:ea typeface="+mn-ea"/>
                <a:cs typeface="+mn-cs"/>
              </a:rPr>
              <a:t>to national</a:t>
            </a:r>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And by the way— are</a:t>
            </a:r>
            <a:r>
              <a:rPr lang="en-US" sz="1200" kern="1200" baseline="0" dirty="0" smtClean="0">
                <a:solidFill>
                  <a:schemeClr val="tx1"/>
                </a:solidFill>
                <a:latin typeface="+mn-lt"/>
                <a:ea typeface="+mn-ea"/>
                <a:cs typeface="+mn-cs"/>
              </a:rPr>
              <a:t> all of you aware that the entire </a:t>
            </a:r>
          </a:p>
          <a:p>
            <a:r>
              <a:rPr lang="en-US" sz="1200" kern="1200" baseline="0" dirty="0" smtClean="0">
                <a:solidFill>
                  <a:schemeClr val="tx1"/>
                </a:solidFill>
                <a:latin typeface="+mn-lt"/>
                <a:ea typeface="+mn-ea"/>
                <a:cs typeface="+mn-cs"/>
              </a:rPr>
              <a:t>Real Bearded Santa phenomenon began in 1994—</a:t>
            </a:r>
          </a:p>
          <a:p>
            <a:r>
              <a:rPr lang="en-US" sz="1200" b="1" i="0" kern="1200" cap="all" baseline="0" dirty="0" smtClean="0">
                <a:solidFill>
                  <a:schemeClr val="tx1"/>
                </a:solidFill>
                <a:latin typeface="+mn-lt"/>
                <a:ea typeface="+mn-ea"/>
                <a:cs typeface="+mn-cs"/>
              </a:rPr>
              <a:t>  with a </a:t>
            </a:r>
            <a:r>
              <a:rPr lang="en-US" sz="1200" b="1" i="0" kern="1200" cap="all" baseline="0" dirty="0" err="1" smtClean="0">
                <a:solidFill>
                  <a:schemeClr val="tx1"/>
                </a:solidFill>
                <a:latin typeface="+mn-lt"/>
                <a:ea typeface="+mn-ea"/>
                <a:cs typeface="+mn-cs"/>
              </a:rPr>
              <a:t>tv</a:t>
            </a:r>
            <a:r>
              <a:rPr lang="en-US" sz="1200" b="1" i="0" kern="1200" cap="all" baseline="0" dirty="0" smtClean="0">
                <a:solidFill>
                  <a:schemeClr val="tx1"/>
                </a:solidFill>
                <a:latin typeface="+mn-lt"/>
                <a:ea typeface="+mn-ea"/>
                <a:cs typeface="+mn-cs"/>
              </a:rPr>
              <a:t> commercial?</a:t>
            </a:r>
            <a:endParaRPr lang="en-US" sz="1200" b="0" i="0" kern="1200" dirty="0" smtClean="0">
              <a:solidFill>
                <a:schemeClr val="tx1"/>
              </a:solidFill>
              <a:latin typeface="+mn-lt"/>
              <a:ea typeface="+mn-ea"/>
              <a:cs typeface="+mn-cs"/>
            </a:endParaRPr>
          </a:p>
          <a:p>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Oh, and one more point:</a:t>
            </a:r>
          </a:p>
          <a:p>
            <a:r>
              <a:rPr lang="en-US" sz="1200" kern="1200" dirty="0" smtClean="0">
                <a:solidFill>
                  <a:schemeClr val="tx1"/>
                </a:solidFill>
                <a:latin typeface="+mn-lt"/>
                <a:ea typeface="+mn-ea"/>
                <a:cs typeface="+mn-cs"/>
              </a:rPr>
              <a:t> you can also be on TV WITHOUT being paid:</a:t>
            </a:r>
          </a:p>
          <a:p>
            <a:r>
              <a:rPr lang="en-US" sz="1200" kern="1200" dirty="0" smtClean="0">
                <a:solidFill>
                  <a:schemeClr val="tx1"/>
                </a:solidFill>
                <a:latin typeface="+mn-lt"/>
                <a:ea typeface="+mn-ea"/>
                <a:cs typeface="+mn-cs"/>
              </a:rPr>
              <a:t>YOU SHOULD ALWAYS BE READY TO DO AN INTERVIEW— </a:t>
            </a:r>
          </a:p>
          <a:p>
            <a:r>
              <a:rPr lang="en-US" sz="1200" kern="1200" dirty="0" smtClean="0">
                <a:solidFill>
                  <a:schemeClr val="tx1"/>
                </a:solidFill>
                <a:latin typeface="+mn-lt"/>
                <a:ea typeface="+mn-ea"/>
                <a:cs typeface="+mn-cs"/>
              </a:rPr>
              <a:t>PRACTICE AT</a:t>
            </a:r>
            <a:r>
              <a:rPr lang="en-US" sz="1200" kern="1200" baseline="0" dirty="0" smtClean="0">
                <a:solidFill>
                  <a:schemeClr val="tx1"/>
                </a:solidFill>
                <a:latin typeface="+mn-lt"/>
                <a:ea typeface="+mn-ea"/>
                <a:cs typeface="+mn-cs"/>
              </a:rPr>
              <a:t> HOME!</a:t>
            </a:r>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You can also pad your media resume with the occasional entertainment news or other info-</a:t>
            </a:r>
            <a:r>
              <a:rPr lang="en-US" sz="1200" kern="1200" baseline="0" dirty="0" err="1" smtClean="0">
                <a:solidFill>
                  <a:schemeClr val="tx1"/>
                </a:solidFill>
                <a:latin typeface="+mn-lt"/>
                <a:ea typeface="+mn-ea"/>
                <a:cs typeface="+mn-cs"/>
              </a:rPr>
              <a:t>tainment</a:t>
            </a:r>
            <a:r>
              <a:rPr lang="en-US" sz="1200" kern="1200" baseline="0" dirty="0" smtClean="0">
                <a:solidFill>
                  <a:schemeClr val="tx1"/>
                </a:solidFill>
                <a:latin typeface="+mn-lt"/>
                <a:ea typeface="+mn-ea"/>
                <a:cs typeface="+mn-cs"/>
              </a:rPr>
              <a:t> appearances</a:t>
            </a:r>
          </a:p>
          <a:p>
            <a:r>
              <a:rPr lang="en-US" sz="800" kern="1200" baseline="0" dirty="0" smtClean="0">
                <a:solidFill>
                  <a:schemeClr val="tx1"/>
                </a:solidFill>
                <a:latin typeface="+mn-lt"/>
                <a:ea typeface="+mn-ea"/>
                <a:cs typeface="+mn-cs"/>
              </a:rPr>
              <a:t> </a:t>
            </a:r>
            <a:r>
              <a:rPr lang="en-US" sz="1050" kern="1200" baseline="0" dirty="0" smtClean="0">
                <a:solidFill>
                  <a:schemeClr val="tx1"/>
                </a:solidFill>
                <a:latin typeface="+mn-lt"/>
                <a:ea typeface="+mn-ea"/>
                <a:cs typeface="+mn-cs"/>
              </a:rPr>
              <a:t>(</a:t>
            </a:r>
            <a:r>
              <a:rPr lang="en-US" sz="1200" kern="1200" baseline="0" dirty="0" smtClean="0">
                <a:solidFill>
                  <a:srgbClr val="FF0000"/>
                </a:solidFill>
                <a:latin typeface="+mn-lt"/>
                <a:ea typeface="+mn-ea"/>
                <a:cs typeface="+mn-cs"/>
              </a:rPr>
              <a:t>PLAY VIDEO)</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I’ve been an entertainer for nearly 40 years now, watching from the inside as</a:t>
            </a:r>
            <a:r>
              <a:rPr lang="en-US" sz="1200" kern="1200" baseline="0" dirty="0" smtClean="0">
                <a:solidFill>
                  <a:schemeClr val="tx1"/>
                </a:solidFill>
                <a:latin typeface="+mn-lt"/>
                <a:ea typeface="+mn-ea"/>
                <a:cs typeface="+mn-cs"/>
              </a:rPr>
              <a:t> the industry changed dramatically right along with the rest of the world</a:t>
            </a:r>
          </a:p>
          <a:p>
            <a:r>
              <a:rPr lang="en-US" sz="1200" kern="1200" dirty="0" smtClean="0">
                <a:solidFill>
                  <a:schemeClr val="tx1"/>
                </a:solidFill>
                <a:latin typeface="+mn-lt"/>
                <a:ea typeface="+mn-ea"/>
                <a:cs typeface="+mn-cs"/>
              </a:rPr>
              <a:t> I’ve witnessed</a:t>
            </a:r>
            <a:r>
              <a:rPr lang="en-US" sz="1200" kern="1200" baseline="0" dirty="0" smtClean="0">
                <a:solidFill>
                  <a:schemeClr val="tx1"/>
                </a:solidFill>
                <a:latin typeface="+mn-lt"/>
                <a:ea typeface="+mn-ea"/>
                <a:cs typeface="+mn-cs"/>
              </a:rPr>
              <a:t> the birth of cable &amp; the internet — and over the years I’ve come to </a:t>
            </a:r>
            <a:r>
              <a:rPr lang="en-US" sz="1200" kern="1200" dirty="0" smtClean="0">
                <a:solidFill>
                  <a:schemeClr val="tx1"/>
                </a:solidFill>
                <a:latin typeface="+mn-lt"/>
                <a:ea typeface="+mn-ea"/>
                <a:cs typeface="+mn-cs"/>
              </a:rPr>
              <a:t>differentiate</a:t>
            </a:r>
            <a:r>
              <a:rPr lang="en-US" sz="1200" kern="1200" baseline="0" dirty="0" smtClean="0">
                <a:solidFill>
                  <a:schemeClr val="tx1"/>
                </a:solidFill>
                <a:latin typeface="+mn-lt"/>
                <a:ea typeface="+mn-ea"/>
                <a:cs typeface="+mn-cs"/>
              </a:rPr>
              <a:t> between “Movies” and  “Films”: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0D3F91-5101-4D29-8D49-1D71CD65CEC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E2A39C5F-318D-429B-BE81-5CE6236FC6B9}" type="datetimeFigureOut">
              <a:rPr lang="en-US" smtClean="0"/>
              <a:pPr/>
              <a:t>1/25/2013</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4097AE7C-8127-4FD3-8E80-FFD0C0C1E3B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A39C5F-318D-429B-BE81-5CE6236FC6B9}"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7AE7C-8127-4FD3-8E80-FFD0C0C1E3B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A39C5F-318D-429B-BE81-5CE6236FC6B9}"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7AE7C-8127-4FD3-8E80-FFD0C0C1E3B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2A39C5F-318D-429B-BE81-5CE6236FC6B9}" type="datetimeFigureOut">
              <a:rPr lang="en-US" smtClean="0"/>
              <a:pPr/>
              <a:t>1/25/2013</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4097AE7C-8127-4FD3-8E80-FFD0C0C1E3B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E2A39C5F-318D-429B-BE81-5CE6236FC6B9}" type="datetimeFigureOut">
              <a:rPr lang="en-US" smtClean="0"/>
              <a:pPr/>
              <a:t>1/25/2013</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4097AE7C-8127-4FD3-8E80-FFD0C0C1E3BF}"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E2A39C5F-318D-429B-BE81-5CE6236FC6B9}" type="datetimeFigureOut">
              <a:rPr lang="en-US" smtClean="0"/>
              <a:pPr/>
              <a:t>1/25/2013</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4097AE7C-8127-4FD3-8E80-FFD0C0C1E3B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E2A39C5F-318D-429B-BE81-5CE6236FC6B9}" type="datetimeFigureOut">
              <a:rPr lang="en-US" smtClean="0"/>
              <a:pPr/>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4097AE7C-8127-4FD3-8E80-FFD0C0C1E3BF}"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2A39C5F-318D-429B-BE81-5CE6236FC6B9}" type="datetimeFigureOut">
              <a:rPr lang="en-US" smtClean="0"/>
              <a:pPr/>
              <a:t>1/25/2013</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7AE7C-8127-4FD3-8E80-FFD0C0C1E3B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2A39C5F-318D-429B-BE81-5CE6236FC6B9}" type="datetimeFigureOut">
              <a:rPr lang="en-US" smtClean="0"/>
              <a:pPr/>
              <a:t>1/25/2013</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7AE7C-8127-4FD3-8E80-FFD0C0C1E3B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2A39C5F-318D-429B-BE81-5CE6236FC6B9}" type="datetimeFigureOut">
              <a:rPr lang="en-US" smtClean="0"/>
              <a:pPr/>
              <a:t>1/25/2013</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7AE7C-8127-4FD3-8E80-FFD0C0C1E3B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E2A39C5F-318D-429B-BE81-5CE6236FC6B9}"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4097AE7C-8127-4FD3-8E80-FFD0C0C1E3BF}"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2A39C5F-318D-429B-BE81-5CE6236FC6B9}" type="datetimeFigureOut">
              <a:rPr lang="en-US" smtClean="0"/>
              <a:pPr/>
              <a:t>1/25/2013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4097AE7C-8127-4FD3-8E80-FFD0C0C1E3BF}"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MOVIE%20SETS.avi"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I%20Am%20Santa%20Project.avi"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Santas%20Holiday%20Dreams.avi"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file:///H:\Lights...Camera...Santa\Project%20Graphics\Mentalist%20-%20Santa%20Convention.avi" TargetMode="Externa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Mentalist%20Project.avi" TargetMode="Externa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video" Target="file:///H:\Lights...Camera...Santa\Project%20Graphics\Stargreetz%20-%20Hallmark%20Santa.avi" TargetMode="External"/><Relationship Id="rId7" Type="http://schemas.openxmlformats.org/officeDocument/2006/relationships/image" Target="../media/image29.png"/><Relationship Id="rId2" Type="http://schemas.openxmlformats.org/officeDocument/2006/relationships/video" Target="file:///H:\Lights...Camera...Santa\Project%20Graphics\Stargreetz%20-%20RecessionSanta.avi" TargetMode="External"/><Relationship Id="rId1" Type="http://schemas.openxmlformats.org/officeDocument/2006/relationships/video" Target="file:///E:\___VIDEO%20Projects\2013%20Workshops\Lights...Camera...Santa\Project%20Graphics\5%20Minutes%20Of%20Fame.avi" TargetMode="External"/><Relationship Id="rId6" Type="http://schemas.openxmlformats.org/officeDocument/2006/relationships/image" Target="../media/image2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Santa%20Ric%20Doing%20Voice%20Overs%20For%20Travel%20Channel.avi"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Hallmark%20gallery%20montage.avi"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STAND-UP.avi" TargetMode="Externa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Santa%20Ric%20Erwin--Cold%20Reading.avi" TargetMode="Externa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Call%20Back%20-%20Coach%20Boom%20Project.avi" TargetMode="Externa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The%20Resolution%20-%20Student%20Film.avi" TargetMode="Externa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Director%20Is%20GOD.avi" TargetMode="Externa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Santa%20Ric%20Erwin%20in%20CHARLIE.avi" TargetMode="Externa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hyperlink" Target="http://www.backstage.com/" TargetMode="External"/><Relationship Id="rId4" Type="http://schemas.openxmlformats.org/officeDocument/2006/relationships/hyperlink" Target="https://www.cazt.com/audition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hyperlink" Target="http://www.actorsaccess.com/" TargetMode="External"/><Relationship Id="rId4" Type="http://schemas.openxmlformats.org/officeDocument/2006/relationships/hyperlink" Target="http://www.castingfrontier.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hyperlink" Target="http://www.actorsaccess.com/" TargetMode="External"/><Relationship Id="rId4" Type="http://schemas.openxmlformats.org/officeDocument/2006/relationships/hyperlink" Target="http://www.castingfrontier.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video" Target="file:///E:\___VIDEO%20Projects\2013%20Workshops\Lights...Camera...Santa\Project%20Graphics\SS%20&amp;%20DC%20-%20KCET%20Life%20&amp;%20Times.avi" TargetMode="External"/><Relationship Id="rId7" Type="http://schemas.openxmlformats.org/officeDocument/2006/relationships/image" Target="../media/image9.jpeg"/><Relationship Id="rId2" Type="http://schemas.openxmlformats.org/officeDocument/2006/relationships/video" Target="file:///E:\___VIDEO%20Projects\2013%20Workshops\Lights...Camera...Santa\Project%20Graphics\Charlie%20Jones%20Show.avi" TargetMode="External"/><Relationship Id="rId1" Type="http://schemas.openxmlformats.org/officeDocument/2006/relationships/video" Target="file:///E:\___VIDEO%20Projects\2013%20Workshops\Lights...Camera...Santa\Project%20Graphics\Del%20Talk%20Show.avi" TargetMode="Externa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notesSlide" Target="../notesSlides/notesSlide5.xml"/><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video" Target="file:///E:\___VIDEO%20Projects\2013%20Workshops\Lights...Camera...Santa\Project%20Graphics\LV-TV.avi" TargetMode="External"/><Relationship Id="rId7" Type="http://schemas.openxmlformats.org/officeDocument/2006/relationships/image" Target="../media/image9.jpeg"/><Relationship Id="rId2" Type="http://schemas.openxmlformats.org/officeDocument/2006/relationships/video" Target="file:///E:\___VIDEO%20Projects\2013%20Workshops\Lights...Camera...Santa\Project%20Graphics\Intel%20Dell%20Commercial.avi" TargetMode="External"/><Relationship Id="rId1" Type="http://schemas.openxmlformats.org/officeDocument/2006/relationships/video" Target="file:///E:\___VIDEO%20Projects\2013%20Workshops\Lights...Camera...Santa\Project%20Graphics\Zappos%20Commercial.avi" TargetMode="External"/><Relationship Id="rId6" Type="http://schemas.openxmlformats.org/officeDocument/2006/relationships/image" Target="../media/image8.jpeg"/><Relationship Id="rId11" Type="http://schemas.openxmlformats.org/officeDocument/2006/relationships/image" Target="../media/image16.png"/><Relationship Id="rId5" Type="http://schemas.openxmlformats.org/officeDocument/2006/relationships/notesSlide" Target="../notesSlides/notesSlide6.xml"/><Relationship Id="rId10"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E:\___VIDEO%20Projects\2013%20Workshops\Lights...Camera...Santa\Project%20Graphics\Otto%20Versandt%20Commercial%20-%20Fall%2095.avi" TargetMode="Externa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video" Target="file:///H:\Lights...Camera...Santa\Project%20Graphics\SS%20&amp;%20Fergie%20-%20Kohls-Candies-CHoLA.avi" TargetMode="External"/><Relationship Id="rId1" Type="http://schemas.openxmlformats.org/officeDocument/2006/relationships/video" Target="file:///E:\___VIDEO%20Projects\2013%20Workshops\Lights...Camera...Santa\Project%20Graphics\SS%20&amp;%20DC%20-%20Interview%20With%20ABC%20News.avi" TargetMode="Externa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8.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ights-Camera-Santa_Montage1000p.jpg"/>
          <p:cNvPicPr>
            <a:picLocks noGrp="1" noChangeAspect="1"/>
          </p:cNvPicPr>
          <p:nvPr>
            <p:ph idx="1"/>
          </p:nvPr>
        </p:nvPicPr>
        <p:blipFill>
          <a:blip r:embed="rId3" cstate="print"/>
          <a:stretch>
            <a:fillRect/>
          </a:stretch>
        </p:blipFill>
        <p:spPr>
          <a:xfrm>
            <a:off x="228600" y="1066800"/>
            <a:ext cx="8686800" cy="5105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MOVIES</a:t>
            </a:r>
            <a:endParaRPr lang="en-US" dirty="0"/>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pic>
        <p:nvPicPr>
          <p:cNvPr id="5" name="MOVIE SETS.avi">
            <a:hlinkClick r:id="" action="ppaction://media"/>
          </p:cNvPr>
          <p:cNvPicPr>
            <a:picLocks noRot="1" noChangeAspect="1"/>
          </p:cNvPicPr>
          <p:nvPr>
            <a:videoFile r:link="rId1"/>
          </p:nvPr>
        </p:nvPicPr>
        <p:blipFill>
          <a:blip r:embed="rId4" cstate="print"/>
          <a:stretch>
            <a:fillRect/>
          </a:stretch>
        </p:blipFill>
        <p:spPr>
          <a:xfrm>
            <a:off x="1143000" y="114300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FILMS</a:t>
            </a:r>
            <a:endParaRPr lang="en-US" dirty="0"/>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pic>
        <p:nvPicPr>
          <p:cNvPr id="5" name="I Am Santa Project.avi">
            <a:hlinkClick r:id="" action="ppaction://media"/>
          </p:cNvPr>
          <p:cNvPicPr>
            <a:picLocks noRot="1" noChangeAspect="1"/>
          </p:cNvPicPr>
          <p:nvPr>
            <a:videoFile r:link="rId1"/>
          </p:nvPr>
        </p:nvPicPr>
        <p:blipFill>
          <a:blip r:embed="rId4" cstate="print"/>
          <a:stretch>
            <a:fillRect/>
          </a:stretch>
        </p:blipFill>
        <p:spPr>
          <a:xfrm>
            <a:off x="1143000" y="114300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sp>
        <p:nvSpPr>
          <p:cNvPr id="6" name="Content Placeholder 2"/>
          <p:cNvSpPr txBox="1">
            <a:spLocks/>
          </p:cNvSpPr>
          <p:nvPr/>
        </p:nvSpPr>
        <p:spPr>
          <a:xfrm>
            <a:off x="228600" y="3200400"/>
            <a:ext cx="8686800" cy="960438"/>
          </a:xfrm>
          <a:prstGeom prst="rect">
            <a:avLst/>
          </a:prstGeom>
        </p:spPr>
        <p:style>
          <a:lnRef idx="1">
            <a:schemeClr val="accent2"/>
          </a:lnRef>
          <a:fillRef idx="3">
            <a:schemeClr val="accent2"/>
          </a:fillRef>
          <a:effectRef idx="2">
            <a:schemeClr val="accent2"/>
          </a:effectRef>
          <a:fontRef idx="minor">
            <a:schemeClr val="lt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STAGE &amp; THEATRE</a:t>
            </a:r>
            <a:endParaRPr lang="en-US" dirty="0"/>
          </a:p>
        </p:txBody>
      </p:sp>
      <p:sp>
        <p:nvSpPr>
          <p:cNvPr id="6" name="Content Placeholder 2"/>
          <p:cNvSpPr txBox="1">
            <a:spLocks/>
          </p:cNvSpPr>
          <p:nvPr/>
        </p:nvSpPr>
        <p:spPr>
          <a:xfrm>
            <a:off x="228600" y="3200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pic>
        <p:nvPicPr>
          <p:cNvPr id="9" name="Picture 8" descr="#14-TheEight_Postcard2.jpg"/>
          <p:cNvPicPr>
            <a:picLocks noChangeAspect="1"/>
          </p:cNvPicPr>
          <p:nvPr/>
        </p:nvPicPr>
        <p:blipFill>
          <a:blip r:embed="rId4" cstate="print"/>
          <a:stretch>
            <a:fillRect/>
          </a:stretch>
        </p:blipFill>
        <p:spPr>
          <a:xfrm>
            <a:off x="0" y="3429000"/>
            <a:ext cx="4114800" cy="3166967"/>
          </a:xfrm>
          <a:prstGeom prst="rect">
            <a:avLst/>
          </a:prstGeom>
        </p:spPr>
      </p:pic>
      <p:pic>
        <p:nvPicPr>
          <p:cNvPr id="10" name="Santas Holiday Dreams.avi">
            <a:hlinkClick r:id="" action="ppaction://media"/>
          </p:cNvPr>
          <p:cNvPicPr>
            <a:picLocks noRot="1" noChangeAspect="1"/>
          </p:cNvPicPr>
          <p:nvPr>
            <a:videoFile r:link="rId1"/>
          </p:nvPr>
        </p:nvPicPr>
        <p:blipFill>
          <a:blip r:embed="rId5" cstate="print"/>
          <a:stretch>
            <a:fillRect/>
          </a:stretch>
        </p:blipFill>
        <p:spPr>
          <a:xfrm>
            <a:off x="4191000" y="3429000"/>
            <a:ext cx="4800600" cy="3200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sp>
        <p:nvSpPr>
          <p:cNvPr id="5" name="Content Placeholder 2"/>
          <p:cNvSpPr txBox="1">
            <a:spLocks/>
          </p:cNvSpPr>
          <p:nvPr/>
        </p:nvSpPr>
        <p:spPr>
          <a:xfrm>
            <a:off x="228600" y="4343400"/>
            <a:ext cx="8686800" cy="960438"/>
          </a:xfrm>
          <a:prstGeom prst="rect">
            <a:avLst/>
          </a:prstGeom>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r>
              <a:rPr lang="en-US" sz="3200" dirty="0" smtClean="0"/>
              <a:t>EXTRAS / BACKGROUND</a:t>
            </a:r>
          </a:p>
        </p:txBody>
      </p:sp>
      <p:sp>
        <p:nvSpPr>
          <p:cNvPr id="6" name="Content Placeholder 2"/>
          <p:cNvSpPr txBox="1">
            <a:spLocks/>
          </p:cNvSpPr>
          <p:nvPr/>
        </p:nvSpPr>
        <p:spPr>
          <a:xfrm>
            <a:off x="228600" y="3200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THE </a:t>
            </a:r>
            <a:r>
              <a:rPr lang="en-US" dirty="0" err="1" smtClean="0"/>
              <a:t>mENTALIST</a:t>
            </a:r>
            <a:endParaRPr lang="en-US" dirty="0"/>
          </a:p>
        </p:txBody>
      </p:sp>
      <p:sp>
        <p:nvSpPr>
          <p:cNvPr id="5" name="Content Placeholder 2"/>
          <p:cNvSpPr txBox="1">
            <a:spLocks/>
          </p:cNvSpPr>
          <p:nvPr/>
        </p:nvSpPr>
        <p:spPr>
          <a:xfrm>
            <a:off x="228600" y="4343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algn="ctr"/>
            <a:r>
              <a:rPr lang="en-US" sz="3200" dirty="0" smtClean="0"/>
              <a:t>EXTRAS / BACKGROUND</a:t>
            </a:r>
          </a:p>
        </p:txBody>
      </p:sp>
      <p:sp>
        <p:nvSpPr>
          <p:cNvPr id="6" name="Content Placeholder 2"/>
          <p:cNvSpPr txBox="1">
            <a:spLocks/>
          </p:cNvSpPr>
          <p:nvPr/>
        </p:nvSpPr>
        <p:spPr>
          <a:xfrm>
            <a:off x="228600" y="3200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pic>
        <p:nvPicPr>
          <p:cNvPr id="10" name="Mentalist - Santa Convention.avi">
            <a:hlinkClick r:id="" action="ppaction://media"/>
          </p:cNvPr>
          <p:cNvPicPr>
            <a:picLocks noRot="1" noChangeAspect="1"/>
          </p:cNvPicPr>
          <p:nvPr>
            <a:videoFile r:link="rId1"/>
          </p:nvPr>
        </p:nvPicPr>
        <p:blipFill>
          <a:blip r:embed="rId4" cstate="print"/>
          <a:stretch>
            <a:fillRect/>
          </a:stretch>
        </p:blipFill>
        <p:spPr>
          <a:xfrm>
            <a:off x="1143000" y="114300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THE MENTALIST</a:t>
            </a:r>
            <a:endParaRPr lang="en-US" dirty="0"/>
          </a:p>
        </p:txBody>
      </p:sp>
      <p:sp>
        <p:nvSpPr>
          <p:cNvPr id="5" name="Content Placeholder 2"/>
          <p:cNvSpPr txBox="1">
            <a:spLocks/>
          </p:cNvSpPr>
          <p:nvPr/>
        </p:nvSpPr>
        <p:spPr>
          <a:xfrm>
            <a:off x="228600" y="4343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algn="ctr"/>
            <a:r>
              <a:rPr lang="en-US" sz="3200" dirty="0" smtClean="0"/>
              <a:t>EXTRAS / BACKGROUND</a:t>
            </a:r>
          </a:p>
        </p:txBody>
      </p:sp>
      <p:sp>
        <p:nvSpPr>
          <p:cNvPr id="6" name="Content Placeholder 2"/>
          <p:cNvSpPr txBox="1">
            <a:spLocks/>
          </p:cNvSpPr>
          <p:nvPr/>
        </p:nvSpPr>
        <p:spPr>
          <a:xfrm>
            <a:off x="228600" y="3200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pic>
        <p:nvPicPr>
          <p:cNvPr id="9" name="Mentalist Project.avi">
            <a:hlinkClick r:id="" action="ppaction://media"/>
          </p:cNvPr>
          <p:cNvPicPr>
            <a:picLocks noRot="1" noChangeAspect="1"/>
          </p:cNvPicPr>
          <p:nvPr>
            <a:videoFile r:link="rId1"/>
          </p:nvPr>
        </p:nvPicPr>
        <p:blipFill>
          <a:blip r:embed="rId4" cstate="print"/>
          <a:stretch>
            <a:fillRect/>
          </a:stretch>
        </p:blipFill>
        <p:spPr>
          <a:xfrm>
            <a:off x="1143000" y="114300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sp>
        <p:nvSpPr>
          <p:cNvPr id="3" name="Content Placeholder 2"/>
          <p:cNvSpPr>
            <a:spLocks noGrp="1"/>
          </p:cNvSpPr>
          <p:nvPr>
            <p:ph idx="1"/>
          </p:nvPr>
        </p:nvSpPr>
        <p:spPr>
          <a:xfrm>
            <a:off x="228600" y="5486400"/>
            <a:ext cx="8686800" cy="960438"/>
          </a:xfrm>
        </p:spPr>
        <p:style>
          <a:lnRef idx="1">
            <a:schemeClr val="accent6"/>
          </a:lnRef>
          <a:fillRef idx="2">
            <a:schemeClr val="accent6"/>
          </a:fillRef>
          <a:effectRef idx="1">
            <a:schemeClr val="accent6"/>
          </a:effectRef>
          <a:fontRef idx="minor">
            <a:schemeClr val="dk1"/>
          </a:fontRef>
        </p:style>
        <p:txBody>
          <a:bodyPr anchor="ctr"/>
          <a:lstStyle/>
          <a:p>
            <a:pPr algn="ctr"/>
            <a:r>
              <a:rPr lang="en-US" dirty="0" smtClean="0"/>
              <a:t>INTERNET / LIVE FEED</a:t>
            </a:r>
          </a:p>
        </p:txBody>
      </p:sp>
      <p:sp>
        <p:nvSpPr>
          <p:cNvPr id="5" name="Content Placeholder 2"/>
          <p:cNvSpPr txBox="1">
            <a:spLocks/>
          </p:cNvSpPr>
          <p:nvPr/>
        </p:nvSpPr>
        <p:spPr>
          <a:xfrm>
            <a:off x="228600" y="4343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algn="ctr"/>
            <a:r>
              <a:rPr lang="en-US" sz="3200" dirty="0" smtClean="0"/>
              <a:t>EXTRAS / BACKGROUND</a:t>
            </a:r>
          </a:p>
        </p:txBody>
      </p:sp>
      <p:sp>
        <p:nvSpPr>
          <p:cNvPr id="6" name="Content Placeholder 2"/>
          <p:cNvSpPr txBox="1">
            <a:spLocks/>
          </p:cNvSpPr>
          <p:nvPr/>
        </p:nvSpPr>
        <p:spPr>
          <a:xfrm>
            <a:off x="228600" y="3200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sp>
        <p:nvSpPr>
          <p:cNvPr id="3" name="Content Placeholder 2"/>
          <p:cNvSpPr>
            <a:spLocks noGrp="1"/>
          </p:cNvSpPr>
          <p:nvPr>
            <p:ph idx="1"/>
          </p:nvPr>
        </p:nvSpPr>
        <p:spPr>
          <a:xfrm>
            <a:off x="228600" y="5486400"/>
            <a:ext cx="8686800" cy="960438"/>
          </a:xfrm>
        </p:spPr>
        <p:style>
          <a:lnRef idx="1">
            <a:schemeClr val="accent6"/>
          </a:lnRef>
          <a:fillRef idx="2">
            <a:schemeClr val="accent6"/>
          </a:fillRef>
          <a:effectRef idx="1">
            <a:schemeClr val="accent6"/>
          </a:effectRef>
          <a:fontRef idx="minor">
            <a:schemeClr val="dk1"/>
          </a:fontRef>
        </p:style>
        <p:txBody>
          <a:bodyPr anchor="ctr"/>
          <a:lstStyle/>
          <a:p>
            <a:pPr algn="ctr"/>
            <a:r>
              <a:rPr lang="en-US" dirty="0" smtClean="0"/>
              <a:t>INTERNET / LIVE FEED</a:t>
            </a:r>
          </a:p>
        </p:txBody>
      </p:sp>
      <p:sp>
        <p:nvSpPr>
          <p:cNvPr id="5" name="Content Placeholder 2"/>
          <p:cNvSpPr txBox="1">
            <a:spLocks/>
          </p:cNvSpPr>
          <p:nvPr/>
        </p:nvSpPr>
        <p:spPr>
          <a:xfrm>
            <a:off x="228600" y="4343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algn="ctr"/>
            <a:r>
              <a:rPr lang="en-US" sz="3200" dirty="0" smtClean="0"/>
              <a:t>EXTRAS / BACKGROUND</a:t>
            </a:r>
          </a:p>
        </p:txBody>
      </p:sp>
      <p:sp>
        <p:nvSpPr>
          <p:cNvPr id="6" name="Content Placeholder 2"/>
          <p:cNvSpPr txBox="1">
            <a:spLocks/>
          </p:cNvSpPr>
          <p:nvPr/>
        </p:nvSpPr>
        <p:spPr>
          <a:xfrm>
            <a:off x="228600" y="3200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pic>
        <p:nvPicPr>
          <p:cNvPr id="9" name="Picture 8" descr="LitMerc LogoFINAL blue.jpg"/>
          <p:cNvPicPr>
            <a:picLocks noChangeAspect="1"/>
          </p:cNvPicPr>
          <p:nvPr/>
        </p:nvPicPr>
        <p:blipFill>
          <a:blip r:embed="rId3" cstate="print"/>
          <a:stretch>
            <a:fillRect/>
          </a:stretch>
        </p:blipFill>
        <p:spPr>
          <a:xfrm>
            <a:off x="1905000" y="914400"/>
            <a:ext cx="5486400" cy="54864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sp>
        <p:nvSpPr>
          <p:cNvPr id="3" name="Content Placeholder 2"/>
          <p:cNvSpPr>
            <a:spLocks noGrp="1"/>
          </p:cNvSpPr>
          <p:nvPr>
            <p:ph idx="1"/>
          </p:nvPr>
        </p:nvSpPr>
        <p:spPr>
          <a:xfrm>
            <a:off x="228600" y="5486400"/>
            <a:ext cx="8686800" cy="960438"/>
          </a:xfrm>
        </p:spPr>
        <p:style>
          <a:lnRef idx="1">
            <a:schemeClr val="accent6"/>
          </a:lnRef>
          <a:fillRef idx="2">
            <a:schemeClr val="accent6"/>
          </a:fillRef>
          <a:effectRef idx="1">
            <a:schemeClr val="accent6"/>
          </a:effectRef>
          <a:fontRef idx="minor">
            <a:schemeClr val="dk1"/>
          </a:fontRef>
        </p:style>
        <p:txBody>
          <a:bodyPr anchor="ctr"/>
          <a:lstStyle/>
          <a:p>
            <a:pPr algn="ctr"/>
            <a:r>
              <a:rPr lang="en-US" dirty="0" smtClean="0"/>
              <a:t>INTERNET / LIVE FEED</a:t>
            </a:r>
          </a:p>
        </p:txBody>
      </p:sp>
      <p:sp>
        <p:nvSpPr>
          <p:cNvPr id="5" name="Content Placeholder 2"/>
          <p:cNvSpPr txBox="1">
            <a:spLocks/>
          </p:cNvSpPr>
          <p:nvPr/>
        </p:nvSpPr>
        <p:spPr>
          <a:xfrm>
            <a:off x="228600" y="4343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algn="ctr"/>
            <a:r>
              <a:rPr lang="en-US" sz="3200" dirty="0" smtClean="0"/>
              <a:t>EXTRAS / BACKGROUND</a:t>
            </a:r>
          </a:p>
        </p:txBody>
      </p:sp>
      <p:sp>
        <p:nvSpPr>
          <p:cNvPr id="6" name="Content Placeholder 2"/>
          <p:cNvSpPr txBox="1">
            <a:spLocks/>
          </p:cNvSpPr>
          <p:nvPr/>
        </p:nvSpPr>
        <p:spPr>
          <a:xfrm>
            <a:off x="228600" y="3200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pic>
        <p:nvPicPr>
          <p:cNvPr id="10" name="Picture 9" descr="LItMerc-Banner300p.gif"/>
          <p:cNvPicPr>
            <a:picLocks noChangeAspect="1"/>
          </p:cNvPicPr>
          <p:nvPr/>
        </p:nvPicPr>
        <p:blipFill>
          <a:blip r:embed="rId3" cstate="print"/>
          <a:stretch>
            <a:fillRect/>
          </a:stretch>
        </p:blipFill>
        <p:spPr>
          <a:xfrm>
            <a:off x="1066800" y="1066800"/>
            <a:ext cx="7061200" cy="42367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838200"/>
          </a:xfrm>
        </p:spPr>
        <p:txBody>
          <a:bodyPr>
            <a:normAutofit/>
          </a:bodyPr>
          <a:lstStyle/>
          <a:p>
            <a:pPr algn="ctr"/>
            <a:r>
              <a:rPr lang="en-US" dirty="0" smtClean="0"/>
              <a:t>Why Do you Want To Be An Actor?</a:t>
            </a:r>
            <a:endParaRPr lang="en-US" dirty="0"/>
          </a:p>
        </p:txBody>
      </p:sp>
      <p:pic>
        <p:nvPicPr>
          <p:cNvPr id="6" name="Picture 5" descr="oscar.jpg"/>
          <p:cNvPicPr>
            <a:picLocks noChangeAspect="1"/>
          </p:cNvPicPr>
          <p:nvPr/>
        </p:nvPicPr>
        <p:blipFill>
          <a:blip r:embed="rId3" cstate="print"/>
          <a:stretch>
            <a:fillRect/>
          </a:stretch>
        </p:blipFill>
        <p:spPr>
          <a:xfrm>
            <a:off x="4512171" y="1066800"/>
            <a:ext cx="4509939" cy="5638800"/>
          </a:xfrm>
          <a:prstGeom prst="rect">
            <a:avLst/>
          </a:prstGeom>
        </p:spPr>
      </p:pic>
      <p:pic>
        <p:nvPicPr>
          <p:cNvPr id="5" name="Content Placeholder 4" descr="red-carpet.jpg"/>
          <p:cNvPicPr>
            <a:picLocks noGrp="1" noChangeAspect="1"/>
          </p:cNvPicPr>
          <p:nvPr>
            <p:ph idx="1"/>
          </p:nvPr>
        </p:nvPicPr>
        <p:blipFill>
          <a:blip r:embed="rId4" cstate="print"/>
          <a:stretch>
            <a:fillRect/>
          </a:stretch>
        </p:blipFill>
        <p:spPr>
          <a:xfrm>
            <a:off x="685800" y="1447800"/>
            <a:ext cx="4525962" cy="4525962"/>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INTERNET / LIVE FEED</a:t>
            </a:r>
            <a:endParaRPr lang="en-US" dirty="0"/>
          </a:p>
        </p:txBody>
      </p:sp>
      <p:sp>
        <p:nvSpPr>
          <p:cNvPr id="3" name="Content Placeholder 2"/>
          <p:cNvSpPr>
            <a:spLocks noGrp="1"/>
          </p:cNvSpPr>
          <p:nvPr>
            <p:ph idx="1"/>
          </p:nvPr>
        </p:nvSpPr>
        <p:spPr>
          <a:xfrm>
            <a:off x="228600" y="5486400"/>
            <a:ext cx="8686800" cy="960438"/>
          </a:xfrm>
        </p:spPr>
        <p:style>
          <a:lnRef idx="1">
            <a:schemeClr val="accent6"/>
          </a:lnRef>
          <a:fillRef idx="2">
            <a:schemeClr val="accent6"/>
          </a:fillRef>
          <a:effectRef idx="1">
            <a:schemeClr val="accent6"/>
          </a:effectRef>
          <a:fontRef idx="minor">
            <a:schemeClr val="dk1"/>
          </a:fontRef>
        </p:style>
        <p:txBody>
          <a:bodyPr anchor="ctr"/>
          <a:lstStyle/>
          <a:p>
            <a:pPr algn="ctr"/>
            <a:r>
              <a:rPr lang="en-US" dirty="0" smtClean="0"/>
              <a:t>INTERNET / LIVE FEED</a:t>
            </a:r>
          </a:p>
        </p:txBody>
      </p:sp>
      <p:sp>
        <p:nvSpPr>
          <p:cNvPr id="5" name="Content Placeholder 2"/>
          <p:cNvSpPr txBox="1">
            <a:spLocks/>
          </p:cNvSpPr>
          <p:nvPr/>
        </p:nvSpPr>
        <p:spPr>
          <a:xfrm>
            <a:off x="228600" y="4343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algn="ctr"/>
            <a:r>
              <a:rPr lang="en-US" sz="3200" dirty="0" smtClean="0"/>
              <a:t>EXTRAS / BACKGROUND</a:t>
            </a:r>
          </a:p>
        </p:txBody>
      </p:sp>
      <p:sp>
        <p:nvSpPr>
          <p:cNvPr id="6" name="Content Placeholder 2"/>
          <p:cNvSpPr txBox="1">
            <a:spLocks/>
          </p:cNvSpPr>
          <p:nvPr/>
        </p:nvSpPr>
        <p:spPr>
          <a:xfrm>
            <a:off x="228600" y="3200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STAGE / THEATRE</a:t>
            </a:r>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pic>
        <p:nvPicPr>
          <p:cNvPr id="9" name="5 Minutes Of Fame.avi">
            <a:hlinkClick r:id="" action="ppaction://media"/>
          </p:cNvPr>
          <p:cNvPicPr>
            <a:picLocks noRot="1" noChangeAspect="1"/>
          </p:cNvPicPr>
          <p:nvPr>
            <a:videoFile r:link="rId1"/>
          </p:nvPr>
        </p:nvPicPr>
        <p:blipFill>
          <a:blip r:embed="rId6" cstate="print"/>
          <a:stretch>
            <a:fillRect/>
          </a:stretch>
        </p:blipFill>
        <p:spPr>
          <a:xfrm>
            <a:off x="228600" y="3733800"/>
            <a:ext cx="4000500" cy="2667000"/>
          </a:xfrm>
          <a:prstGeom prst="rect">
            <a:avLst/>
          </a:prstGeom>
        </p:spPr>
      </p:pic>
      <p:pic>
        <p:nvPicPr>
          <p:cNvPr id="12" name="Stargreetz - RecessionSanta.avi">
            <a:hlinkClick r:id="" action="ppaction://media"/>
          </p:cNvPr>
          <p:cNvPicPr>
            <a:picLocks noRot="1" noChangeAspect="1"/>
          </p:cNvPicPr>
          <p:nvPr>
            <a:videoFile r:link="rId2"/>
          </p:nvPr>
        </p:nvPicPr>
        <p:blipFill>
          <a:blip r:embed="rId7" cstate="print"/>
          <a:stretch>
            <a:fillRect/>
          </a:stretch>
        </p:blipFill>
        <p:spPr>
          <a:xfrm>
            <a:off x="4724400" y="3733800"/>
            <a:ext cx="4229100" cy="2819400"/>
          </a:xfrm>
          <a:prstGeom prst="rect">
            <a:avLst/>
          </a:prstGeom>
        </p:spPr>
      </p:pic>
      <p:pic>
        <p:nvPicPr>
          <p:cNvPr id="13" name="Stargreetz - Hallmark Santa.avi">
            <a:hlinkClick r:id="" action="ppaction://media"/>
          </p:cNvPr>
          <p:cNvPicPr>
            <a:picLocks noRot="1" noChangeAspect="1"/>
          </p:cNvPicPr>
          <p:nvPr>
            <a:videoFile r:link="rId3"/>
          </p:nvPr>
        </p:nvPicPr>
        <p:blipFill>
          <a:blip r:embed="rId8" cstate="print"/>
          <a:stretch>
            <a:fillRect/>
          </a:stretch>
        </p:blipFill>
        <p:spPr>
          <a:xfrm>
            <a:off x="2362200" y="914400"/>
            <a:ext cx="4229100" cy="2819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12"/>
                </p:tgtEl>
              </p:cMediaNode>
            </p:vide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video fullScrn="1">
              <p:cMediaNode>
                <p:cTn id="19"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lstStyle/>
          <a:p>
            <a:pPr algn="ctr"/>
            <a:r>
              <a:rPr lang="en-US" dirty="0" smtClean="0"/>
              <a:t>OTHER types of show biz jobs </a:t>
            </a:r>
            <a:endParaRPr lang="en-US" dirty="0"/>
          </a:p>
        </p:txBody>
      </p:sp>
      <p:sp>
        <p:nvSpPr>
          <p:cNvPr id="4" name="Content Placeholder 2"/>
          <p:cNvSpPr txBox="1">
            <a:spLocks/>
          </p:cNvSpPr>
          <p:nvPr/>
        </p:nvSpPr>
        <p:spPr>
          <a:xfrm>
            <a:off x="228600" y="1600200"/>
            <a:ext cx="8686800" cy="960438"/>
          </a:xfrm>
          <a:prstGeom prst="rect">
            <a:avLst/>
          </a:prstGeom>
        </p:spPr>
        <p:style>
          <a:lnRef idx="1">
            <a:schemeClr val="accent2"/>
          </a:lnRef>
          <a:fillRef idx="3">
            <a:schemeClr val="accent2"/>
          </a:fillRef>
          <a:effectRef idx="2">
            <a:schemeClr val="accent2"/>
          </a:effectRef>
          <a:fontRef idx="minor">
            <a:schemeClr val="lt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VOICE-OVER / NARRATION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lstStyle/>
          <a:p>
            <a:pPr algn="ctr"/>
            <a:r>
              <a:rPr lang="en-US" dirty="0" smtClean="0"/>
              <a:t>VOICE OVER / NARRATION</a:t>
            </a:r>
            <a:endParaRPr lang="en-US" dirty="0"/>
          </a:p>
        </p:txBody>
      </p:sp>
      <p:sp>
        <p:nvSpPr>
          <p:cNvPr id="4" name="Content Placeholder 2"/>
          <p:cNvSpPr txBox="1">
            <a:spLocks/>
          </p:cNvSpPr>
          <p:nvPr/>
        </p:nvSpPr>
        <p:spPr>
          <a:xfrm>
            <a:off x="228600" y="16002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VOICE-OVER / NARRATION</a:t>
            </a:r>
          </a:p>
        </p:txBody>
      </p:sp>
      <p:pic>
        <p:nvPicPr>
          <p:cNvPr id="5" name="Santa Ric Doing Voice Overs For Travel Channel.avi">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lstStyle/>
          <a:p>
            <a:pPr algn="ctr"/>
            <a:r>
              <a:rPr lang="en-US" dirty="0" smtClean="0"/>
              <a:t>OTHER types of show biz jobs </a:t>
            </a:r>
            <a:endParaRPr lang="en-US" dirty="0"/>
          </a:p>
        </p:txBody>
      </p:sp>
      <p:sp>
        <p:nvSpPr>
          <p:cNvPr id="4" name="Content Placeholder 2"/>
          <p:cNvSpPr txBox="1">
            <a:spLocks/>
          </p:cNvSpPr>
          <p:nvPr/>
        </p:nvSpPr>
        <p:spPr>
          <a:xfrm>
            <a:off x="228600" y="16002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VOICE-OVER / NARRATION</a:t>
            </a:r>
          </a:p>
        </p:txBody>
      </p:sp>
      <p:sp>
        <p:nvSpPr>
          <p:cNvPr id="5" name="Content Placeholder 2"/>
          <p:cNvSpPr txBox="1">
            <a:spLocks/>
          </p:cNvSpPr>
          <p:nvPr/>
        </p:nvSpPr>
        <p:spPr>
          <a:xfrm>
            <a:off x="228600" y="2895600"/>
            <a:ext cx="8686800" cy="960438"/>
          </a:xfrm>
          <a:prstGeom prst="rect">
            <a:avLst/>
          </a:prstGeom>
        </p:spPr>
        <p:style>
          <a:lnRef idx="1">
            <a:schemeClr val="accent2"/>
          </a:lnRef>
          <a:fillRef idx="3">
            <a:schemeClr val="accent2"/>
          </a:fillRef>
          <a:effectRef idx="2">
            <a:schemeClr val="accent2"/>
          </a:effectRef>
          <a:fontRef idx="minor">
            <a:schemeClr val="lt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GALLERIES / STILLS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16002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VOICE-OVER / NARRATION</a:t>
            </a:r>
          </a:p>
        </p:txBody>
      </p:sp>
      <p:sp>
        <p:nvSpPr>
          <p:cNvPr id="5" name="Content Placeholder 2"/>
          <p:cNvSpPr txBox="1">
            <a:spLocks/>
          </p:cNvSpPr>
          <p:nvPr/>
        </p:nvSpPr>
        <p:spPr>
          <a:xfrm>
            <a:off x="228600" y="28956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GALLERIES / STILLS</a:t>
            </a:r>
          </a:p>
        </p:txBody>
      </p:sp>
      <p:sp>
        <p:nvSpPr>
          <p:cNvPr id="8" name="Title 1"/>
          <p:cNvSpPr txBox="1">
            <a:spLocks/>
          </p:cNvSpPr>
          <p:nvPr/>
        </p:nvSpPr>
        <p:spPr>
          <a:xfrm>
            <a:off x="304800" y="152400"/>
            <a:ext cx="8686800" cy="8382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Galleries / stills</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10" name="Picture 9" descr="SS &amp; DC with Hayden Panetierre.jpg"/>
          <p:cNvPicPr>
            <a:picLocks noChangeAspect="1"/>
          </p:cNvPicPr>
          <p:nvPr/>
        </p:nvPicPr>
        <p:blipFill>
          <a:blip r:embed="rId3" cstate="print"/>
          <a:stretch>
            <a:fillRect/>
          </a:stretch>
        </p:blipFill>
        <p:spPr>
          <a:xfrm>
            <a:off x="4572000" y="1676400"/>
            <a:ext cx="5334000" cy="5327018"/>
          </a:xfrm>
          <a:prstGeom prst="rect">
            <a:avLst/>
          </a:prstGeom>
        </p:spPr>
      </p:pic>
      <p:pic>
        <p:nvPicPr>
          <p:cNvPr id="7" name="Picture 6" descr="Netflix - Our First Christmas.jpg"/>
          <p:cNvPicPr>
            <a:picLocks noChangeAspect="1"/>
          </p:cNvPicPr>
          <p:nvPr/>
        </p:nvPicPr>
        <p:blipFill>
          <a:blip r:embed="rId4" cstate="print"/>
          <a:stretch>
            <a:fillRect/>
          </a:stretch>
        </p:blipFill>
        <p:spPr>
          <a:xfrm>
            <a:off x="0" y="2895600"/>
            <a:ext cx="4648200" cy="371301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lstStyle/>
          <a:p>
            <a:pPr marL="342900" lvl="0" indent="-342900" algn="ctr">
              <a:spcBef>
                <a:spcPct val="20000"/>
              </a:spcBef>
              <a:defRPr/>
            </a:pPr>
            <a:r>
              <a:rPr lang="en-US" cap="none" dirty="0" smtClean="0">
                <a:solidFill>
                  <a:schemeClr val="dk1"/>
                </a:solidFill>
                <a:effectLst/>
              </a:rPr>
              <a:t>GALLERIES / STILLS</a:t>
            </a:r>
          </a:p>
        </p:txBody>
      </p:sp>
      <p:sp>
        <p:nvSpPr>
          <p:cNvPr id="4" name="Content Placeholder 2"/>
          <p:cNvSpPr txBox="1">
            <a:spLocks/>
          </p:cNvSpPr>
          <p:nvPr/>
        </p:nvSpPr>
        <p:spPr>
          <a:xfrm>
            <a:off x="228600" y="16002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VOICE-OVER / NARRATION</a:t>
            </a:r>
          </a:p>
        </p:txBody>
      </p:sp>
      <p:sp>
        <p:nvSpPr>
          <p:cNvPr id="5" name="Content Placeholder 2"/>
          <p:cNvSpPr txBox="1">
            <a:spLocks/>
          </p:cNvSpPr>
          <p:nvPr/>
        </p:nvSpPr>
        <p:spPr>
          <a:xfrm>
            <a:off x="228600" y="28956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GALLERIES / STILLS</a:t>
            </a:r>
          </a:p>
        </p:txBody>
      </p:sp>
      <p:pic>
        <p:nvPicPr>
          <p:cNvPr id="7" name="Hallmark gallery montage.avi">
            <a:hlinkClick r:id="" action="ppaction://media"/>
          </p:cNvPr>
          <p:cNvPicPr>
            <a:picLocks noRot="1" noChangeAspect="1"/>
          </p:cNvPicPr>
          <p:nvPr>
            <a:videoFile r:link="rId1"/>
          </p:nvPr>
        </p:nvPicPr>
        <p:blipFill>
          <a:blip r:embed="rId4" cstate="print"/>
          <a:stretch>
            <a:fillRect/>
          </a:stretch>
        </p:blipFill>
        <p:spPr>
          <a:xfrm>
            <a:off x="1219200" y="1600200"/>
            <a:ext cx="6553200" cy="436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lstStyle/>
          <a:p>
            <a:pPr algn="ctr"/>
            <a:r>
              <a:rPr lang="en-US" dirty="0" smtClean="0"/>
              <a:t>OTHER types of show biz jobs </a:t>
            </a:r>
            <a:endParaRPr lang="en-US" dirty="0"/>
          </a:p>
        </p:txBody>
      </p:sp>
      <p:sp>
        <p:nvSpPr>
          <p:cNvPr id="4" name="Content Placeholder 2"/>
          <p:cNvSpPr txBox="1">
            <a:spLocks/>
          </p:cNvSpPr>
          <p:nvPr/>
        </p:nvSpPr>
        <p:spPr>
          <a:xfrm>
            <a:off x="228600" y="16002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VOICE-OVER / NARRATION</a:t>
            </a:r>
          </a:p>
        </p:txBody>
      </p:sp>
      <p:sp>
        <p:nvSpPr>
          <p:cNvPr id="5" name="Content Placeholder 2"/>
          <p:cNvSpPr txBox="1">
            <a:spLocks/>
          </p:cNvSpPr>
          <p:nvPr/>
        </p:nvSpPr>
        <p:spPr>
          <a:xfrm>
            <a:off x="228600" y="28956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GALLERIES / STILLS</a:t>
            </a:r>
          </a:p>
        </p:txBody>
      </p:sp>
      <p:sp>
        <p:nvSpPr>
          <p:cNvPr id="6" name="Content Placeholder 2"/>
          <p:cNvSpPr txBox="1">
            <a:spLocks/>
          </p:cNvSpPr>
          <p:nvPr/>
        </p:nvSpPr>
        <p:spPr>
          <a:xfrm>
            <a:off x="228600" y="4191000"/>
            <a:ext cx="8686800" cy="960438"/>
          </a:xfrm>
          <a:prstGeom prst="rect">
            <a:avLst/>
          </a:prstGeom>
        </p:spPr>
        <p:style>
          <a:lnRef idx="1">
            <a:schemeClr val="accent2"/>
          </a:lnRef>
          <a:fillRef idx="3">
            <a:schemeClr val="accent2"/>
          </a:fillRef>
          <a:effectRef idx="2">
            <a:schemeClr val="accent2"/>
          </a:effectRef>
          <a:fontRef idx="minor">
            <a:schemeClr val="lt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COMEDY / STANDUP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lstStyle/>
          <a:p>
            <a:pPr algn="ctr"/>
            <a:r>
              <a:rPr lang="en-US" dirty="0" smtClean="0"/>
              <a:t>Comedy / standup</a:t>
            </a:r>
            <a:endParaRPr lang="en-US" dirty="0"/>
          </a:p>
        </p:txBody>
      </p:sp>
      <p:sp>
        <p:nvSpPr>
          <p:cNvPr id="4" name="Content Placeholder 2"/>
          <p:cNvSpPr txBox="1">
            <a:spLocks/>
          </p:cNvSpPr>
          <p:nvPr/>
        </p:nvSpPr>
        <p:spPr>
          <a:xfrm>
            <a:off x="228600" y="16002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VOICE-OVER / NARRATION</a:t>
            </a:r>
          </a:p>
        </p:txBody>
      </p:sp>
      <p:sp>
        <p:nvSpPr>
          <p:cNvPr id="5" name="Content Placeholder 2"/>
          <p:cNvSpPr txBox="1">
            <a:spLocks/>
          </p:cNvSpPr>
          <p:nvPr/>
        </p:nvSpPr>
        <p:spPr>
          <a:xfrm>
            <a:off x="228600" y="28956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GALLERIES / STILLS</a:t>
            </a:r>
          </a:p>
        </p:txBody>
      </p:sp>
      <p:sp>
        <p:nvSpPr>
          <p:cNvPr id="6" name="Content Placeholder 2"/>
          <p:cNvSpPr txBox="1">
            <a:spLocks/>
          </p:cNvSpPr>
          <p:nvPr/>
        </p:nvSpPr>
        <p:spPr>
          <a:xfrm>
            <a:off x="228600" y="41910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dk1"/>
                </a:solidFill>
                <a:effectLst/>
                <a:uLnTx/>
                <a:uFillTx/>
                <a:latin typeface="+mn-lt"/>
                <a:ea typeface="+mn-ea"/>
                <a:cs typeface="+mn-cs"/>
              </a:rPr>
              <a:t>COMEDY / STANDUP</a:t>
            </a:r>
          </a:p>
        </p:txBody>
      </p:sp>
      <p:pic>
        <p:nvPicPr>
          <p:cNvPr id="7" name="STAND-UP.avi">
            <a:hlinkClick r:id="" action="ppaction://media"/>
          </p:cNvPr>
          <p:cNvPicPr>
            <a:picLocks noRot="1" noChangeAspect="1"/>
          </p:cNvPicPr>
          <p:nvPr>
            <a:videoFile r:link="rId1"/>
          </p:nvPr>
        </p:nvPicPr>
        <p:blipFill>
          <a:blip r:embed="rId4" cstate="print"/>
          <a:stretch>
            <a:fillRect/>
          </a:stretch>
        </p:blipFill>
        <p:spPr>
          <a:xfrm>
            <a:off x="1143000" y="114300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if I </a:t>
            </a:r>
            <a:r>
              <a:rPr lang="en-US" sz="4400" b="1" dirty="0" smtClean="0"/>
              <a:t>do</a:t>
            </a:r>
            <a:r>
              <a:rPr lang="en-US" sz="4400" dirty="0" smtClean="0"/>
              <a:t> </a:t>
            </a:r>
            <a:r>
              <a:rPr lang="en-US" dirty="0" smtClean="0"/>
              <a:t>want to act, where do I start?</a:t>
            </a:r>
            <a:endParaRPr lang="en-US" dirty="0"/>
          </a:p>
        </p:txBody>
      </p:sp>
      <p:pic>
        <p:nvPicPr>
          <p:cNvPr id="4" name="Content Placeholder 3" descr="Eco-Scooter Santa.jpg"/>
          <p:cNvPicPr>
            <a:picLocks noGrp="1" noChangeAspect="1"/>
          </p:cNvPicPr>
          <p:nvPr>
            <p:ph idx="1"/>
          </p:nvPr>
        </p:nvPicPr>
        <p:blipFill>
          <a:blip r:embed="rId3" cstate="print"/>
          <a:stretch>
            <a:fillRect/>
          </a:stretch>
        </p:blipFill>
        <p:spPr>
          <a:xfrm>
            <a:off x="1433512" y="1674019"/>
            <a:ext cx="6429375" cy="428625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maro Agency .bmp"/>
          <p:cNvPicPr>
            <a:picLocks noGrp="1" noChangeAspect="1"/>
          </p:cNvPicPr>
          <p:nvPr>
            <p:ph idx="1"/>
          </p:nvPr>
        </p:nvPicPr>
        <p:blipFill>
          <a:blip r:embed="rId3" cstate="print"/>
          <a:stretch>
            <a:fillRect/>
          </a:stretch>
        </p:blipFill>
        <p:spPr>
          <a:xfrm>
            <a:off x="533400" y="609600"/>
            <a:ext cx="7696200" cy="6101243"/>
          </a:xfrm>
        </p:spPr>
      </p:pic>
      <p:sp>
        <p:nvSpPr>
          <p:cNvPr id="2" name="Title 1"/>
          <p:cNvSpPr>
            <a:spLocks noGrp="1"/>
          </p:cNvSpPr>
          <p:nvPr>
            <p:ph type="title"/>
          </p:nvPr>
        </p:nvSpPr>
        <p:spPr>
          <a:xfrm>
            <a:off x="0" y="228600"/>
            <a:ext cx="9144000" cy="838200"/>
          </a:xfrm>
        </p:spPr>
        <p:style>
          <a:lnRef idx="3">
            <a:schemeClr val="lt1"/>
          </a:lnRef>
          <a:fillRef idx="1">
            <a:schemeClr val="dk1"/>
          </a:fillRef>
          <a:effectRef idx="1">
            <a:schemeClr val="dk1"/>
          </a:effectRef>
          <a:fontRef idx="minor">
            <a:schemeClr val="lt1"/>
          </a:fontRef>
        </p:style>
        <p:txBody>
          <a:bodyPr>
            <a:normAutofit/>
          </a:bodyPr>
          <a:lstStyle/>
          <a:p>
            <a:pPr algn="ctr"/>
            <a:r>
              <a:rPr lang="en-US" sz="4400" dirty="0" smtClean="0"/>
              <a:t>CLASSES</a:t>
            </a:r>
            <a:r>
              <a:rPr lang="en-US" dirty="0" smtClean="0"/>
              <a:t>?  BACK TO SCHOOL AT MY AGE?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cting Classes copy.jpg"/>
          <p:cNvPicPr>
            <a:picLocks noChangeAspect="1"/>
          </p:cNvPicPr>
          <p:nvPr/>
        </p:nvPicPr>
        <p:blipFill>
          <a:blip r:embed="rId3" cstate="print"/>
          <a:stretch>
            <a:fillRect/>
          </a:stretch>
        </p:blipFill>
        <p:spPr>
          <a:xfrm rot="618956">
            <a:off x="4673880" y="2025709"/>
            <a:ext cx="4203895" cy="3352800"/>
          </a:xfrm>
          <a:prstGeom prst="rect">
            <a:avLst/>
          </a:prstGeom>
        </p:spPr>
      </p:pic>
      <p:pic>
        <p:nvPicPr>
          <p:cNvPr id="4" name="Content Placeholder 3" descr="The Dreaded Cattle Call.jpg"/>
          <p:cNvPicPr>
            <a:picLocks noGrp="1" noChangeAspect="1"/>
          </p:cNvPicPr>
          <p:nvPr>
            <p:ph idx="1"/>
          </p:nvPr>
        </p:nvPicPr>
        <p:blipFill>
          <a:blip r:embed="rId4" cstate="print"/>
          <a:stretch>
            <a:fillRect/>
          </a:stretch>
        </p:blipFill>
        <p:spPr>
          <a:xfrm rot="21427399">
            <a:off x="86590" y="1712527"/>
            <a:ext cx="4565879" cy="3565365"/>
          </a:xfrm>
        </p:spPr>
      </p:pic>
      <p:sp>
        <p:nvSpPr>
          <p:cNvPr id="6" name="Title 1"/>
          <p:cNvSpPr txBox="1">
            <a:spLocks/>
          </p:cNvSpPr>
          <p:nvPr/>
        </p:nvSpPr>
        <p:spPr>
          <a:xfrm>
            <a:off x="0" y="228600"/>
            <a:ext cx="9144000" cy="685800"/>
          </a:xfrm>
          <a:prstGeom prst="rect">
            <a:avLst/>
          </a:prstGeom>
        </p:spPr>
        <p:txBody>
          <a:bodyPr vert="horz"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Do you </a:t>
            </a:r>
            <a:r>
              <a:rPr kumimoji="0" lang="en-US" sz="4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REALLY </a:t>
            </a: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Want To Be An Actor?</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8458200" cy="1222375"/>
          </a:xfrm>
        </p:spPr>
        <p:txBody>
          <a:bodyPr/>
          <a:lstStyle/>
          <a:p>
            <a:r>
              <a:rPr lang="en-US" dirty="0" err="1" smtClean="0"/>
              <a:t>L.a.</a:t>
            </a:r>
            <a:r>
              <a:rPr lang="en-US" dirty="0" smtClean="0"/>
              <a:t>-area  acting coaches &amp; classes</a:t>
            </a:r>
            <a:endParaRPr lang="en-US" dirty="0"/>
          </a:p>
        </p:txBody>
      </p:sp>
      <p:sp>
        <p:nvSpPr>
          <p:cNvPr id="3" name="Subtitle 2"/>
          <p:cNvSpPr>
            <a:spLocks noGrp="1"/>
          </p:cNvSpPr>
          <p:nvPr>
            <p:ph type="subTitle" idx="1"/>
          </p:nvPr>
        </p:nvSpPr>
        <p:spPr>
          <a:xfrm>
            <a:off x="381000" y="914400"/>
            <a:ext cx="8763000" cy="1066800"/>
          </a:xfrm>
        </p:spPr>
        <p:style>
          <a:lnRef idx="1">
            <a:schemeClr val="accent6"/>
          </a:lnRef>
          <a:fillRef idx="2">
            <a:schemeClr val="accent6"/>
          </a:fillRef>
          <a:effectRef idx="1">
            <a:schemeClr val="accent6"/>
          </a:effectRef>
          <a:fontRef idx="minor">
            <a:schemeClr val="dk1"/>
          </a:fontRef>
        </p:style>
        <p:txBody>
          <a:bodyPr anchor="ctr">
            <a:normAutofit/>
          </a:bodyPr>
          <a:lstStyle/>
          <a:p>
            <a:pPr algn="ctr"/>
            <a:r>
              <a:rPr lang="en-US" dirty="0" smtClean="0"/>
              <a:t>Available by email request— but a word of warning:</a:t>
            </a:r>
          </a:p>
          <a:p>
            <a:pPr algn="ctr"/>
            <a:r>
              <a:rPr lang="en-US" dirty="0" smtClean="0"/>
              <a:t>this is Los Angeles— the list is 140 PAGES!!!</a:t>
            </a:r>
            <a:endParaRPr lang="en-US" dirty="0"/>
          </a:p>
        </p:txBody>
      </p:sp>
      <p:pic>
        <p:nvPicPr>
          <p:cNvPr id="4" name="Picture 3" descr="logo-trans.gif"/>
          <p:cNvPicPr>
            <a:picLocks noChangeAspect="1"/>
          </p:cNvPicPr>
          <p:nvPr/>
        </p:nvPicPr>
        <p:blipFill>
          <a:blip r:embed="rId3" cstate="print"/>
          <a:stretch>
            <a:fillRect/>
          </a:stretch>
        </p:blipFill>
        <p:spPr>
          <a:xfrm>
            <a:off x="3962400" y="2057400"/>
            <a:ext cx="2381250" cy="1352550"/>
          </a:xfrm>
          <a:prstGeom prst="rect">
            <a:avLst/>
          </a:prstGeom>
        </p:spPr>
      </p:pic>
      <p:pic>
        <p:nvPicPr>
          <p:cNvPr id="8" name="Picture 7" descr="Speiser School.jpg"/>
          <p:cNvPicPr>
            <a:picLocks noChangeAspect="1"/>
          </p:cNvPicPr>
          <p:nvPr/>
        </p:nvPicPr>
        <p:blipFill>
          <a:blip r:embed="rId4" cstate="print"/>
          <a:stretch>
            <a:fillRect/>
          </a:stretch>
        </p:blipFill>
        <p:spPr>
          <a:xfrm>
            <a:off x="228600" y="4876800"/>
            <a:ext cx="8686800" cy="1281404"/>
          </a:xfrm>
          <a:prstGeom prst="rect">
            <a:avLst/>
          </a:prstGeom>
        </p:spPr>
      </p:pic>
      <p:pic>
        <p:nvPicPr>
          <p:cNvPr id="10" name="Picture 9" descr="logo.png"/>
          <p:cNvPicPr>
            <a:picLocks noChangeAspect="1"/>
          </p:cNvPicPr>
          <p:nvPr/>
        </p:nvPicPr>
        <p:blipFill>
          <a:blip r:embed="rId5" cstate="print"/>
          <a:stretch>
            <a:fillRect/>
          </a:stretch>
        </p:blipFill>
        <p:spPr>
          <a:xfrm rot="21008525">
            <a:off x="263792" y="2334383"/>
            <a:ext cx="3295650" cy="695325"/>
          </a:xfrm>
          <a:prstGeom prst="rect">
            <a:avLst/>
          </a:prstGeom>
        </p:spPr>
      </p:pic>
      <p:pic>
        <p:nvPicPr>
          <p:cNvPr id="6" name="Picture 5" descr="scene-study-tips-for-actors-acting-classes-in-la.jpg"/>
          <p:cNvPicPr>
            <a:picLocks noChangeAspect="1"/>
          </p:cNvPicPr>
          <p:nvPr/>
        </p:nvPicPr>
        <p:blipFill>
          <a:blip r:embed="rId6" cstate="print"/>
          <a:stretch>
            <a:fillRect/>
          </a:stretch>
        </p:blipFill>
        <p:spPr>
          <a:xfrm rot="670683">
            <a:off x="1219200" y="3352800"/>
            <a:ext cx="3181350" cy="1438275"/>
          </a:xfrm>
          <a:prstGeom prst="rect">
            <a:avLst/>
          </a:prstGeom>
        </p:spPr>
      </p:pic>
      <p:pic>
        <p:nvPicPr>
          <p:cNvPr id="5" name="Picture 4" descr="Edgemar CFA.jpg"/>
          <p:cNvPicPr>
            <a:picLocks noChangeAspect="1"/>
          </p:cNvPicPr>
          <p:nvPr/>
        </p:nvPicPr>
        <p:blipFill>
          <a:blip r:embed="rId7" cstate="print"/>
          <a:stretch>
            <a:fillRect/>
          </a:stretch>
        </p:blipFill>
        <p:spPr>
          <a:xfrm rot="21180188">
            <a:off x="5509120" y="3643050"/>
            <a:ext cx="3581400" cy="109700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Cold Reading: just stay cool!</a:t>
            </a:r>
            <a:endParaRPr lang="en-US" dirty="0"/>
          </a:p>
        </p:txBody>
      </p:sp>
      <p:pic>
        <p:nvPicPr>
          <p:cNvPr id="7" name="Santa Ric Erwin--Cold Reading.avi">
            <a:hlinkClick r:id="" action="ppaction://media"/>
          </p:cNvPr>
          <p:cNvPicPr>
            <a:picLocks noGrp="1" noRot="1" noChangeAspect="1"/>
          </p:cNvPicPr>
          <p:nvPr>
            <p:ph idx="1"/>
            <a:videoFile r:link="rId1"/>
          </p:nvPr>
        </p:nvPicPr>
        <p:blipFill>
          <a:blip r:embed="rId4" cstate="print"/>
          <a:stretch>
            <a:fillRect/>
          </a:stretch>
        </p:blipFill>
        <p:spPr>
          <a:xfrm>
            <a:off x="1219200" y="153035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Call backs</a:t>
            </a:r>
            <a:endParaRPr lang="en-US" dirty="0"/>
          </a:p>
        </p:txBody>
      </p:sp>
      <p:pic>
        <p:nvPicPr>
          <p:cNvPr id="6" name="Call Back - Coach Boom Project.avi">
            <a:hlinkClick r:id="" action="ppaction://media"/>
          </p:cNvPr>
          <p:cNvPicPr>
            <a:picLocks noGrp="1" noRot="1" noChangeAspect="1"/>
          </p:cNvPicPr>
          <p:nvPr>
            <p:ph idx="1"/>
            <a:videoFile r:link="rId1"/>
          </p:nvPr>
        </p:nvPicPr>
        <p:blipFill>
          <a:blip r:embed="rId4" cstate="print"/>
          <a:stretch>
            <a:fillRect/>
          </a:stretch>
        </p:blipFill>
        <p:spPr>
          <a:xfrm>
            <a:off x="1219200" y="153035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t>BE A STUDENT FILM STAR</a:t>
            </a:r>
            <a:endParaRPr lang="en-US" sz="4800" dirty="0"/>
          </a:p>
        </p:txBody>
      </p:sp>
      <p:pic>
        <p:nvPicPr>
          <p:cNvPr id="4" name="The Resolution - Student Film.avi">
            <a:hlinkClick r:id="" action="ppaction://media"/>
          </p:cNvPr>
          <p:cNvPicPr>
            <a:picLocks noGrp="1" noRot="1" noChangeAspect="1"/>
          </p:cNvPicPr>
          <p:nvPr>
            <p:ph idx="1"/>
            <a:videoFile r:link="rId1"/>
          </p:nvPr>
        </p:nvPicPr>
        <p:blipFill>
          <a:blip r:embed="rId4" cstate="print"/>
          <a:stretch>
            <a:fillRect/>
          </a:stretch>
        </p:blipFill>
        <p:spPr>
          <a:xfrm>
            <a:off x="1219200" y="153035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1</a:t>
            </a:r>
            <a:r>
              <a:rPr lang="en-US" sz="2800" baseline="30000" dirty="0" smtClean="0"/>
              <a:t>st</a:t>
            </a:r>
            <a:r>
              <a:rPr lang="en-US" sz="2800" dirty="0" smtClean="0"/>
              <a:t> commandment: </a:t>
            </a:r>
            <a:r>
              <a:rPr lang="en-US" dirty="0" smtClean="0"/>
              <a:t>THE DIRECTOR IS GOD</a:t>
            </a:r>
            <a:endParaRPr lang="en-US" dirty="0"/>
          </a:p>
        </p:txBody>
      </p:sp>
      <p:pic>
        <p:nvPicPr>
          <p:cNvPr id="4" name="Director Is GOD.avi">
            <a:hlinkClick r:id="" action="ppaction://media"/>
          </p:cNvPr>
          <p:cNvPicPr>
            <a:picLocks noGrp="1" noRot="1" noChangeAspect="1"/>
          </p:cNvPicPr>
          <p:nvPr>
            <p:ph idx="1"/>
            <a:videoFile r:link="rId1"/>
          </p:nvPr>
        </p:nvPicPr>
        <p:blipFill>
          <a:blip r:embed="rId4" cstate="print"/>
          <a:stretch>
            <a:fillRect/>
          </a:stretch>
        </p:blipFill>
        <p:spPr>
          <a:xfrm>
            <a:off x="1219200" y="153035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Santa + agent = ?</a:t>
            </a:r>
            <a:endParaRPr lang="en-US" dirty="0"/>
          </a:p>
        </p:txBody>
      </p:sp>
      <p:pic>
        <p:nvPicPr>
          <p:cNvPr id="4" name="Content Placeholder 3" descr="Secret Santa Agent 1.jpg"/>
          <p:cNvPicPr>
            <a:picLocks noGrp="1" noChangeAspect="1"/>
          </p:cNvPicPr>
          <p:nvPr>
            <p:ph idx="1"/>
          </p:nvPr>
        </p:nvPicPr>
        <p:blipFill>
          <a:blip r:embed="rId3" cstate="print"/>
          <a:stretch>
            <a:fillRect/>
          </a:stretch>
        </p:blipFill>
        <p:spPr>
          <a:xfrm>
            <a:off x="6400800" y="1447800"/>
            <a:ext cx="2286000" cy="2286000"/>
          </a:xfrm>
        </p:spPr>
      </p:pic>
      <p:pic>
        <p:nvPicPr>
          <p:cNvPr id="5" name="Picture 4" descr="Secret Santa Agent 2.jpg"/>
          <p:cNvPicPr>
            <a:picLocks noChangeAspect="1"/>
          </p:cNvPicPr>
          <p:nvPr/>
        </p:nvPicPr>
        <p:blipFill>
          <a:blip r:embed="rId4" cstate="print"/>
          <a:stretch>
            <a:fillRect/>
          </a:stretch>
        </p:blipFill>
        <p:spPr>
          <a:xfrm>
            <a:off x="381000" y="1143000"/>
            <a:ext cx="1828800" cy="2434792"/>
          </a:xfrm>
          <a:prstGeom prst="rect">
            <a:avLst/>
          </a:prstGeom>
        </p:spPr>
      </p:pic>
      <p:pic>
        <p:nvPicPr>
          <p:cNvPr id="6" name="Picture 5" descr="secret agent santa.jpg"/>
          <p:cNvPicPr>
            <a:picLocks noChangeAspect="1"/>
          </p:cNvPicPr>
          <p:nvPr/>
        </p:nvPicPr>
        <p:blipFill>
          <a:blip r:embed="rId5" cstate="print"/>
          <a:stretch>
            <a:fillRect/>
          </a:stretch>
        </p:blipFill>
        <p:spPr>
          <a:xfrm>
            <a:off x="2667000" y="1295400"/>
            <a:ext cx="2857500" cy="2857500"/>
          </a:xfrm>
          <a:prstGeom prst="rect">
            <a:avLst/>
          </a:prstGeom>
        </p:spPr>
      </p:pic>
      <p:pic>
        <p:nvPicPr>
          <p:cNvPr id="7" name="Picture 6" descr="resized_talent_agents.jpg"/>
          <p:cNvPicPr>
            <a:picLocks noChangeAspect="1"/>
          </p:cNvPicPr>
          <p:nvPr/>
        </p:nvPicPr>
        <p:blipFill>
          <a:blip r:embed="rId6" cstate="print"/>
          <a:stretch>
            <a:fillRect/>
          </a:stretch>
        </p:blipFill>
        <p:spPr>
          <a:xfrm>
            <a:off x="2895600" y="4419600"/>
            <a:ext cx="4961044" cy="2206752"/>
          </a:xfrm>
          <a:prstGeom prst="rect">
            <a:avLst/>
          </a:prstGeom>
        </p:spPr>
      </p:pic>
      <p:sp>
        <p:nvSpPr>
          <p:cNvPr id="8" name="TextBox 7"/>
          <p:cNvSpPr txBox="1"/>
          <p:nvPr/>
        </p:nvSpPr>
        <p:spPr>
          <a:xfrm>
            <a:off x="152400" y="5562600"/>
            <a:ext cx="2667000" cy="80021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US" dirty="0" smtClean="0"/>
              <a:t>NO, SILLY—</a:t>
            </a:r>
          </a:p>
          <a:p>
            <a:pPr algn="ctr"/>
            <a:r>
              <a:rPr lang="en-US" dirty="0" smtClean="0"/>
              <a:t>WE MEAN</a:t>
            </a:r>
            <a:r>
              <a:rPr lang="en-US" sz="2800" dirty="0" smtClean="0"/>
              <a:t> THESE: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What's A MANAGER—&amp; Do I Need One?</a:t>
            </a:r>
            <a:br>
              <a:rPr lang="en-US" dirty="0" smtClean="0"/>
            </a:br>
            <a:endParaRPr lang="en-US" dirty="0"/>
          </a:p>
        </p:txBody>
      </p:sp>
      <p:sp>
        <p:nvSpPr>
          <p:cNvPr id="3" name="Content Placeholder 2"/>
          <p:cNvSpPr>
            <a:spLocks noGrp="1"/>
          </p:cNvSpPr>
          <p:nvPr>
            <p:ph idx="1"/>
          </p:nvPr>
        </p:nvSpPr>
        <p:spPr>
          <a:xfrm>
            <a:off x="304800" y="1219200"/>
            <a:ext cx="8686800" cy="2408238"/>
          </a:xfrm>
        </p:spPr>
        <p:style>
          <a:lnRef idx="2">
            <a:schemeClr val="accent1">
              <a:shade val="50000"/>
            </a:schemeClr>
          </a:lnRef>
          <a:fillRef idx="1">
            <a:schemeClr val="accent1"/>
          </a:fillRef>
          <a:effectRef idx="0">
            <a:schemeClr val="accent1"/>
          </a:effectRef>
          <a:fontRef idx="minor">
            <a:schemeClr val="lt1"/>
          </a:fontRef>
        </p:style>
        <p:txBody>
          <a:bodyPr>
            <a:normAutofit fontScale="92500"/>
          </a:bodyPr>
          <a:lstStyle/>
          <a:p>
            <a:pPr algn="ctr"/>
            <a:r>
              <a:rPr lang="en-US" dirty="0" smtClean="0"/>
              <a:t>AGENT:</a:t>
            </a:r>
          </a:p>
          <a:p>
            <a:pPr marL="0" lvl="0" indent="0">
              <a:spcBef>
                <a:spcPts val="0"/>
              </a:spcBef>
              <a:buClrTx/>
              <a:buSzTx/>
              <a:buFont typeface="Wingdings" pitchFamily="2" charset="2"/>
              <a:buChar char="v"/>
            </a:pPr>
            <a:r>
              <a:rPr lang="en-US" sz="2800" dirty="0" smtClean="0">
                <a:solidFill>
                  <a:prstClr val="black"/>
                </a:solidFill>
                <a:latin typeface="Calibri"/>
              </a:rPr>
              <a:t>The main difference </a:t>
            </a:r>
            <a:r>
              <a:rPr lang="en-US" sz="2800" dirty="0" smtClean="0">
                <a:solidFill>
                  <a:prstClr val="black"/>
                </a:solidFill>
                <a:latin typeface="Calibri"/>
              </a:rPr>
              <a:t>is </a:t>
            </a:r>
            <a:r>
              <a:rPr lang="en-US" sz="2800" dirty="0" smtClean="0">
                <a:solidFill>
                  <a:prstClr val="black"/>
                </a:solidFill>
                <a:latin typeface="Calibri"/>
              </a:rPr>
              <a:t>this: agents </a:t>
            </a:r>
            <a:r>
              <a:rPr lang="en-US" sz="2800" dirty="0" smtClean="0">
                <a:solidFill>
                  <a:prstClr val="black"/>
                </a:solidFill>
                <a:latin typeface="Calibri"/>
              </a:rPr>
              <a:t>are licensed by the state.</a:t>
            </a:r>
          </a:p>
          <a:p>
            <a:pPr marL="0" lvl="0" indent="0">
              <a:spcBef>
                <a:spcPts val="0"/>
              </a:spcBef>
              <a:buClrTx/>
              <a:buSzTx/>
              <a:buFont typeface="Wingdings" pitchFamily="2" charset="2"/>
              <a:buChar char="v"/>
            </a:pPr>
            <a:r>
              <a:rPr lang="en-US" sz="2800" dirty="0" smtClean="0">
                <a:solidFill>
                  <a:prstClr val="black"/>
                </a:solidFill>
                <a:latin typeface="Calibri"/>
              </a:rPr>
              <a:t> In most states, they get no more than 10% of your earnings </a:t>
            </a:r>
          </a:p>
          <a:p>
            <a:pPr marL="0" lvl="0" indent="0">
              <a:spcBef>
                <a:spcPts val="0"/>
              </a:spcBef>
              <a:buClrTx/>
              <a:buSzTx/>
              <a:buFont typeface="Wingdings" pitchFamily="2" charset="2"/>
              <a:buChar char="v"/>
            </a:pPr>
            <a:r>
              <a:rPr lang="en-US" sz="2800" dirty="0" smtClean="0">
                <a:solidFill>
                  <a:prstClr val="black"/>
                </a:solidFill>
                <a:latin typeface="Calibri"/>
              </a:rPr>
              <a:t>Agents have access to casting notices and casting directors. </a:t>
            </a:r>
          </a:p>
          <a:p>
            <a:pPr marL="0" lvl="0" indent="0">
              <a:spcBef>
                <a:spcPts val="0"/>
              </a:spcBef>
              <a:buClrTx/>
              <a:buSzTx/>
              <a:buFont typeface="Wingdings" pitchFamily="2" charset="2"/>
              <a:buChar char="v"/>
            </a:pPr>
            <a:r>
              <a:rPr lang="en-US" sz="2800" dirty="0" smtClean="0">
                <a:solidFill>
                  <a:prstClr val="black"/>
                </a:solidFill>
                <a:latin typeface="Calibri"/>
              </a:rPr>
              <a:t>They can make auditions happen. </a:t>
            </a:r>
          </a:p>
        </p:txBody>
      </p:sp>
      <p:sp>
        <p:nvSpPr>
          <p:cNvPr id="4" name="Content Placeholder 2"/>
          <p:cNvSpPr txBox="1">
            <a:spLocks/>
          </p:cNvSpPr>
          <p:nvPr/>
        </p:nvSpPr>
        <p:spPr>
          <a:xfrm>
            <a:off x="304800" y="3962400"/>
            <a:ext cx="8686800" cy="2408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a:normAutofit fontScale="92500"/>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3200" dirty="0" smtClean="0"/>
              <a:t>MANAGER</a:t>
            </a:r>
            <a:r>
              <a:rPr kumimoji="0" lang="en-US" sz="3200" b="0" i="0" u="none" strike="noStrike" kern="1200" cap="none" spc="0" normalizeH="0" baseline="0" noProof="0" dirty="0" smtClean="0">
                <a:ln>
                  <a:noFill/>
                </a:ln>
                <a:solidFill>
                  <a:schemeClr val="lt1"/>
                </a:solidFill>
                <a:effectLst/>
                <a:uLnTx/>
                <a:uFillTx/>
                <a:latin typeface="+mn-lt"/>
                <a:ea typeface="+mn-ea"/>
                <a:cs typeface="+mn-cs"/>
              </a:rPr>
              <a:t>:</a:t>
            </a:r>
          </a:p>
          <a:p>
            <a:pPr>
              <a:buFont typeface="Wingdings" pitchFamily="2" charset="2"/>
              <a:buChar char="Ø"/>
            </a:pPr>
            <a:r>
              <a:rPr lang="en-US" sz="2400" dirty="0" smtClean="0">
                <a:solidFill>
                  <a:schemeClr val="tx1"/>
                </a:solidFill>
              </a:rPr>
              <a:t>Managers are not regulated. </a:t>
            </a:r>
          </a:p>
          <a:p>
            <a:pPr>
              <a:buFont typeface="Wingdings" pitchFamily="2" charset="2"/>
              <a:buChar char="Ø"/>
            </a:pPr>
            <a:r>
              <a:rPr lang="en-US" sz="2400" dirty="0" smtClean="0">
                <a:solidFill>
                  <a:schemeClr val="tx1"/>
                </a:solidFill>
              </a:rPr>
              <a:t>They can charge whatever percentage they wish … 25%, 30%, etc. </a:t>
            </a:r>
          </a:p>
          <a:p>
            <a:pPr>
              <a:buFont typeface="Wingdings" pitchFamily="2" charset="2"/>
              <a:buChar char="Ø"/>
            </a:pPr>
            <a:r>
              <a:rPr lang="en-US" sz="2400" dirty="0" smtClean="0">
                <a:solidFill>
                  <a:schemeClr val="tx1"/>
                </a:solidFill>
              </a:rPr>
              <a:t>Different managers offer different services. </a:t>
            </a:r>
          </a:p>
          <a:p>
            <a:pPr>
              <a:buFont typeface="Wingdings" pitchFamily="2" charset="2"/>
              <a:buChar char="Ø"/>
            </a:pPr>
            <a:r>
              <a:rPr lang="en-US" sz="2400" dirty="0" smtClean="0">
                <a:solidFill>
                  <a:schemeClr val="tx1"/>
                </a:solidFill>
              </a:rPr>
              <a:t>Managers generally have fewer clients than agents, and can offer more individual attention.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smtClean="0">
              <a:ln>
                <a:noFill/>
              </a:ln>
              <a:solidFill>
                <a:schemeClr val="lt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tips for starting without an agent:</a:t>
            </a:r>
            <a:endParaRPr lang="en-US" dirty="0"/>
          </a:p>
        </p:txBody>
      </p:sp>
      <p:sp>
        <p:nvSpPr>
          <p:cNvPr id="4" name="Content Placeholder 2"/>
          <p:cNvSpPr>
            <a:spLocks noGrp="1"/>
          </p:cNvSpPr>
          <p:nvPr>
            <p:ph idx="1"/>
          </p:nvPr>
        </p:nvSpPr>
        <p:spPr>
          <a:xfrm>
            <a:off x="304800" y="1554163"/>
            <a:ext cx="8686800" cy="884238"/>
          </a:xfrm>
        </p:spPr>
        <p:style>
          <a:lnRef idx="3">
            <a:schemeClr val="lt1"/>
          </a:lnRef>
          <a:fillRef idx="1">
            <a:schemeClr val="accent1"/>
          </a:fillRef>
          <a:effectRef idx="1">
            <a:schemeClr val="accent1"/>
          </a:effectRef>
          <a:fontRef idx="minor">
            <a:schemeClr val="lt1"/>
          </a:fontRef>
        </p:style>
        <p:txBody>
          <a:bodyPr anchor="ctr">
            <a:normAutofit/>
          </a:bodyPr>
          <a:lstStyle/>
          <a:p>
            <a:pPr marL="514350" indent="-514350" algn="ctr">
              <a:buNone/>
            </a:pPr>
            <a:r>
              <a:rPr lang="en-US" sz="4000" b="1" dirty="0" smtClean="0"/>
              <a:t>ALWAYS</a:t>
            </a:r>
            <a:r>
              <a:rPr lang="en-US" sz="4000" dirty="0" smtClean="0"/>
              <a:t> </a:t>
            </a:r>
            <a:r>
              <a:rPr lang="en-US" dirty="0" smtClean="0"/>
              <a:t>Have Headshots With You!</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ix Composite 2007 LARGE.jpg"/>
          <p:cNvPicPr>
            <a:picLocks noGrp="1" noChangeAspect="1"/>
          </p:cNvPicPr>
          <p:nvPr>
            <p:ph idx="1"/>
          </p:nvPr>
        </p:nvPicPr>
        <p:blipFill>
          <a:blip r:embed="rId3" cstate="print"/>
          <a:stretch>
            <a:fillRect/>
          </a:stretch>
        </p:blipFill>
        <p:spPr>
          <a:xfrm>
            <a:off x="4724400" y="1276350"/>
            <a:ext cx="4306570" cy="5383212"/>
          </a:xfrm>
        </p:spPr>
      </p:pic>
      <p:pic>
        <p:nvPicPr>
          <p:cNvPr id="5" name="Picture 4" descr="Santa Ric Erwin Headshot.jpg"/>
          <p:cNvPicPr>
            <a:picLocks noChangeAspect="1"/>
          </p:cNvPicPr>
          <p:nvPr/>
        </p:nvPicPr>
        <p:blipFill>
          <a:blip r:embed="rId4" cstate="print"/>
          <a:stretch>
            <a:fillRect/>
          </a:stretch>
        </p:blipFill>
        <p:spPr>
          <a:xfrm>
            <a:off x="304800" y="1295400"/>
            <a:ext cx="4104526" cy="536225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tips for starting without an agent:</a:t>
            </a:r>
            <a:endParaRPr lang="en-US" dirty="0"/>
          </a:p>
        </p:txBody>
      </p:sp>
      <p:sp>
        <p:nvSpPr>
          <p:cNvPr id="4" name="Content Placeholder 2"/>
          <p:cNvSpPr>
            <a:spLocks noGrp="1"/>
          </p:cNvSpPr>
          <p:nvPr>
            <p:ph idx="1"/>
          </p:nvPr>
        </p:nvSpPr>
        <p:spPr>
          <a:xfrm>
            <a:off x="304800" y="1554163"/>
            <a:ext cx="8686800" cy="884238"/>
          </a:xfrm>
        </p:spPr>
        <p:style>
          <a:lnRef idx="3">
            <a:schemeClr val="lt1"/>
          </a:lnRef>
          <a:fillRef idx="1">
            <a:schemeClr val="accent2"/>
          </a:fillRef>
          <a:effectRef idx="1">
            <a:schemeClr val="accent2"/>
          </a:effectRef>
          <a:fontRef idx="minor">
            <a:schemeClr val="lt1"/>
          </a:fontRef>
        </p:style>
        <p:txBody>
          <a:bodyPr anchor="ctr">
            <a:normAutofit/>
          </a:bodyPr>
          <a:lstStyle/>
          <a:p>
            <a:pPr marL="514350" indent="-514350" algn="ctr">
              <a:buNone/>
            </a:pPr>
            <a:r>
              <a:rPr lang="en-US" sz="4000" b="1" dirty="0" smtClean="0"/>
              <a:t>ALWAYS</a:t>
            </a:r>
            <a:r>
              <a:rPr lang="en-US" sz="4000" dirty="0" smtClean="0"/>
              <a:t> </a:t>
            </a:r>
            <a:r>
              <a:rPr lang="en-US" dirty="0" smtClean="0"/>
              <a:t>Have Headshots With You!</a:t>
            </a:r>
            <a:endParaRPr lang="en-US" dirty="0"/>
          </a:p>
        </p:txBody>
      </p:sp>
      <p:sp>
        <p:nvSpPr>
          <p:cNvPr id="5" name="Content Placeholder 2"/>
          <p:cNvSpPr txBox="1">
            <a:spLocks/>
          </p:cNvSpPr>
          <p:nvPr/>
        </p:nvSpPr>
        <p:spPr>
          <a:xfrm>
            <a:off x="228600" y="2743200"/>
            <a:ext cx="8686800" cy="884238"/>
          </a:xfrm>
          <a:prstGeom prst="rect">
            <a:avLst/>
          </a:prstGeom>
        </p:spPr>
        <p:style>
          <a:lnRef idx="3">
            <a:schemeClr val="lt1"/>
          </a:lnRef>
          <a:fillRef idx="1">
            <a:schemeClr val="accent1"/>
          </a:fillRef>
          <a:effectRef idx="1">
            <a:schemeClr val="accent1"/>
          </a:effectRef>
          <a:fontRef idx="minor">
            <a:schemeClr val="lt1"/>
          </a:fontRef>
        </p:style>
        <p:txBody>
          <a:bodyPr vert="horz" anchor="ctr">
            <a:normAutofit/>
          </a:bodyPr>
          <a:lstStyle/>
          <a:p>
            <a:pPr marL="514350" lvl="0" indent="-514350" algn="ctr">
              <a:spcBef>
                <a:spcPct val="20000"/>
              </a:spcBef>
              <a:buClr>
                <a:schemeClr val="accent1"/>
              </a:buClr>
              <a:buSzPct val="70000"/>
            </a:pPr>
            <a:r>
              <a:rPr kumimoji="0" lang="en-US" sz="3200" b="0" i="0" u="none" strike="noStrike" kern="1200" cap="none" spc="0" normalizeH="0" baseline="0" noProof="0" dirty="0" smtClean="0">
                <a:ln>
                  <a:noFill/>
                </a:ln>
                <a:solidFill>
                  <a:schemeClr val="lt1"/>
                </a:solidFill>
                <a:effectLst/>
                <a:uLnTx/>
                <a:uFillTx/>
                <a:latin typeface="+mn-lt"/>
                <a:ea typeface="+mn-ea"/>
                <a:cs typeface="+mn-cs"/>
              </a:rPr>
              <a:t>Keep Your Resume </a:t>
            </a:r>
            <a:r>
              <a:rPr lang="en-US" sz="3200" dirty="0" smtClean="0"/>
              <a:t>With You— And </a:t>
            </a:r>
            <a:r>
              <a:rPr lang="en-US" sz="3600" b="1" dirty="0" smtClean="0"/>
              <a:t>CURRENT</a:t>
            </a:r>
            <a:r>
              <a:rPr lang="en-US" sz="3200" dirty="0" smtClean="0"/>
              <a:t>!</a:t>
            </a: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pic>
        <p:nvPicPr>
          <p:cNvPr id="38916" name="Picture 4" descr="E:\___VIDEO Projects\2013 Workshops\Lights...Camera...Santa\StarGreetz - Hallmark Santa 2010.jpg"/>
          <p:cNvPicPr>
            <a:picLocks noChangeAspect="1" noChangeArrowheads="1"/>
          </p:cNvPicPr>
          <p:nvPr/>
        </p:nvPicPr>
        <p:blipFill>
          <a:blip r:embed="rId3" cstate="print"/>
          <a:srcRect/>
          <a:stretch>
            <a:fillRect/>
          </a:stretch>
        </p:blipFill>
        <p:spPr bwMode="auto">
          <a:xfrm rot="931254">
            <a:off x="5252127" y="1841959"/>
            <a:ext cx="3278294" cy="2438401"/>
          </a:xfrm>
          <a:prstGeom prst="rect">
            <a:avLst/>
          </a:prstGeom>
          <a:noFill/>
        </p:spPr>
      </p:pic>
      <p:pic>
        <p:nvPicPr>
          <p:cNvPr id="38915" name="Picture 3" descr="E:\___VIDEO Projects\2013 Workshops\Lights...Camera...Santa\Intel-Dell-Sprint Commercial 2011.jpg"/>
          <p:cNvPicPr>
            <a:picLocks noChangeAspect="1" noChangeArrowheads="1"/>
          </p:cNvPicPr>
          <p:nvPr/>
        </p:nvPicPr>
        <p:blipFill>
          <a:blip r:embed="rId4" cstate="print"/>
          <a:srcRect/>
          <a:stretch>
            <a:fillRect/>
          </a:stretch>
        </p:blipFill>
        <p:spPr bwMode="auto">
          <a:xfrm>
            <a:off x="2133600" y="3886200"/>
            <a:ext cx="4572000" cy="2567738"/>
          </a:xfrm>
          <a:prstGeom prst="rect">
            <a:avLst/>
          </a:prstGeom>
          <a:noFill/>
        </p:spPr>
      </p:pic>
      <p:pic>
        <p:nvPicPr>
          <p:cNvPr id="38914" name="Picture 2" descr="E:\___VIDEO Projects\2013 Workshops\Lights...Camera...Santa\Zappos Commercial Link Frame.jpg"/>
          <p:cNvPicPr>
            <a:picLocks noChangeAspect="1" noChangeArrowheads="1"/>
          </p:cNvPicPr>
          <p:nvPr/>
        </p:nvPicPr>
        <p:blipFill>
          <a:blip r:embed="rId5" cstate="print"/>
          <a:srcRect/>
          <a:stretch>
            <a:fillRect/>
          </a:stretch>
        </p:blipFill>
        <p:spPr bwMode="auto">
          <a:xfrm rot="21173564">
            <a:off x="609600" y="2286000"/>
            <a:ext cx="2971800" cy="2241301"/>
          </a:xfrm>
          <a:prstGeom prst="rect">
            <a:avLst/>
          </a:prstGeom>
          <a:noFill/>
        </p:spPr>
      </p:pic>
      <p:sp>
        <p:nvSpPr>
          <p:cNvPr id="7" name="Content Placeholder 2"/>
          <p:cNvSpPr txBox="1">
            <a:spLocks/>
          </p:cNvSpPr>
          <p:nvPr/>
        </p:nvSpPr>
        <p:spPr>
          <a:xfrm>
            <a:off x="228600" y="914400"/>
            <a:ext cx="8686800" cy="960438"/>
          </a:xfrm>
          <a:prstGeom prst="rect">
            <a:avLst/>
          </a:prstGeom>
        </p:spPr>
        <p:style>
          <a:lnRef idx="1">
            <a:schemeClr val="accent2"/>
          </a:lnRef>
          <a:fillRef idx="3">
            <a:schemeClr val="accent2"/>
          </a:fillRef>
          <a:effectRef idx="2">
            <a:schemeClr val="accent2"/>
          </a:effectRef>
          <a:fontRef idx="minor">
            <a:schemeClr val="lt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RE_Media_Resume_Fall2011_Page_1.jpg"/>
          <p:cNvPicPr>
            <a:picLocks noGrp="1" noChangeAspect="1"/>
          </p:cNvPicPr>
          <p:nvPr>
            <p:ph idx="1"/>
          </p:nvPr>
        </p:nvPicPr>
        <p:blipFill>
          <a:blip r:embed="rId3" cstate="print"/>
          <a:stretch>
            <a:fillRect/>
          </a:stretch>
        </p:blipFill>
        <p:spPr>
          <a:xfrm>
            <a:off x="4898694" y="1760745"/>
            <a:ext cx="3118353" cy="4034910"/>
          </a:xfrm>
        </p:spPr>
      </p:pic>
      <p:pic>
        <p:nvPicPr>
          <p:cNvPr id="5" name="Picture 4" descr="FRE_Media_Resume_Fall2011_Page_2.jpg"/>
          <p:cNvPicPr>
            <a:picLocks noChangeAspect="1"/>
          </p:cNvPicPr>
          <p:nvPr/>
        </p:nvPicPr>
        <p:blipFill>
          <a:blip r:embed="rId4" cstate="print"/>
          <a:stretch>
            <a:fillRect/>
          </a:stretch>
        </p:blipFill>
        <p:spPr>
          <a:xfrm>
            <a:off x="4495800" y="838200"/>
            <a:ext cx="4488873" cy="5809129"/>
          </a:xfrm>
          <a:prstGeom prst="rect">
            <a:avLst/>
          </a:prstGeom>
        </p:spPr>
      </p:pic>
      <p:pic>
        <p:nvPicPr>
          <p:cNvPr id="6" name="Picture 5" descr="FRE_Media_Resume_Fall2011_Page_1.jpg"/>
          <p:cNvPicPr>
            <a:picLocks noChangeAspect="1"/>
          </p:cNvPicPr>
          <p:nvPr/>
        </p:nvPicPr>
        <p:blipFill>
          <a:blip r:embed="rId5" cstate="print"/>
          <a:stretch>
            <a:fillRect/>
          </a:stretch>
        </p:blipFill>
        <p:spPr>
          <a:xfrm>
            <a:off x="117781" y="838200"/>
            <a:ext cx="4416800" cy="5791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tips for starting without an agent:</a:t>
            </a:r>
            <a:endParaRPr lang="en-US" dirty="0"/>
          </a:p>
        </p:txBody>
      </p:sp>
      <p:sp>
        <p:nvSpPr>
          <p:cNvPr id="4" name="Content Placeholder 2"/>
          <p:cNvSpPr>
            <a:spLocks noGrp="1"/>
          </p:cNvSpPr>
          <p:nvPr>
            <p:ph idx="1"/>
          </p:nvPr>
        </p:nvSpPr>
        <p:spPr>
          <a:xfrm>
            <a:off x="304800" y="1554163"/>
            <a:ext cx="8686800" cy="884238"/>
          </a:xfrm>
        </p:spPr>
        <p:style>
          <a:lnRef idx="3">
            <a:schemeClr val="lt1"/>
          </a:lnRef>
          <a:fillRef idx="1">
            <a:schemeClr val="accent2"/>
          </a:fillRef>
          <a:effectRef idx="1">
            <a:schemeClr val="accent2"/>
          </a:effectRef>
          <a:fontRef idx="minor">
            <a:schemeClr val="lt1"/>
          </a:fontRef>
        </p:style>
        <p:txBody>
          <a:bodyPr anchor="ctr">
            <a:normAutofit/>
          </a:bodyPr>
          <a:lstStyle/>
          <a:p>
            <a:pPr marL="514350" indent="-514350" algn="ctr">
              <a:buNone/>
            </a:pPr>
            <a:r>
              <a:rPr lang="en-US" sz="4000" b="1" dirty="0" smtClean="0"/>
              <a:t>ALWAYS</a:t>
            </a:r>
            <a:r>
              <a:rPr lang="en-US" sz="4000" dirty="0" smtClean="0"/>
              <a:t> </a:t>
            </a:r>
            <a:r>
              <a:rPr lang="en-US" dirty="0" smtClean="0"/>
              <a:t>Have Headshots With You!</a:t>
            </a:r>
            <a:endParaRPr lang="en-US" dirty="0"/>
          </a:p>
        </p:txBody>
      </p:sp>
      <p:sp>
        <p:nvSpPr>
          <p:cNvPr id="5" name="Content Placeholder 2"/>
          <p:cNvSpPr txBox="1">
            <a:spLocks/>
          </p:cNvSpPr>
          <p:nvPr/>
        </p:nvSpPr>
        <p:spPr>
          <a:xfrm>
            <a:off x="228600" y="2743200"/>
            <a:ext cx="8686800" cy="884238"/>
          </a:xfrm>
          <a:prstGeom prst="rect">
            <a:avLst/>
          </a:prstGeom>
        </p:spPr>
        <p:style>
          <a:lnRef idx="3">
            <a:schemeClr val="lt1"/>
          </a:lnRef>
          <a:fillRef idx="1">
            <a:schemeClr val="accent2"/>
          </a:fillRef>
          <a:effectRef idx="1">
            <a:schemeClr val="accent2"/>
          </a:effectRef>
          <a:fontRef idx="minor">
            <a:schemeClr val="lt1"/>
          </a:fontRef>
        </p:style>
        <p:txBody>
          <a:bodyPr vert="horz" anchor="ctr">
            <a:normAutofit/>
          </a:bodyPr>
          <a:lstStyle/>
          <a:p>
            <a:pPr marL="514350" lvl="0" indent="-514350" algn="ctr">
              <a:spcBef>
                <a:spcPct val="20000"/>
              </a:spcBef>
              <a:buClr>
                <a:schemeClr val="accent1"/>
              </a:buClr>
              <a:buSzPct val="70000"/>
            </a:pPr>
            <a:r>
              <a:rPr kumimoji="0" lang="en-US" sz="3200" b="0" i="0" u="none" strike="noStrike" kern="1200" cap="none" spc="0" normalizeH="0" baseline="0" noProof="0" dirty="0" smtClean="0">
                <a:ln>
                  <a:noFill/>
                </a:ln>
                <a:solidFill>
                  <a:schemeClr val="lt1"/>
                </a:solidFill>
                <a:effectLst/>
                <a:uLnTx/>
                <a:uFillTx/>
                <a:latin typeface="+mn-lt"/>
                <a:ea typeface="+mn-ea"/>
                <a:cs typeface="+mn-cs"/>
              </a:rPr>
              <a:t>Keep Your Resume </a:t>
            </a:r>
            <a:r>
              <a:rPr lang="en-US" sz="3200" dirty="0" smtClean="0"/>
              <a:t>With You— And </a:t>
            </a:r>
            <a:r>
              <a:rPr lang="en-US" sz="3600" b="1" dirty="0" smtClean="0"/>
              <a:t>CURRENT</a:t>
            </a:r>
            <a:r>
              <a:rPr lang="en-US" sz="3200" dirty="0" smtClean="0"/>
              <a:t>!</a:t>
            </a: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
        <p:nvSpPr>
          <p:cNvPr id="6" name="Content Placeholder 2"/>
          <p:cNvSpPr txBox="1">
            <a:spLocks/>
          </p:cNvSpPr>
          <p:nvPr/>
        </p:nvSpPr>
        <p:spPr>
          <a:xfrm>
            <a:off x="228600" y="3962400"/>
            <a:ext cx="8686800" cy="884238"/>
          </a:xfrm>
          <a:prstGeom prst="rect">
            <a:avLst/>
          </a:prstGeom>
        </p:spPr>
        <p:style>
          <a:lnRef idx="3">
            <a:schemeClr val="lt1"/>
          </a:lnRef>
          <a:fillRef idx="1">
            <a:schemeClr val="accent1"/>
          </a:fillRef>
          <a:effectRef idx="1">
            <a:schemeClr val="accent1"/>
          </a:effectRef>
          <a:fontRef idx="minor">
            <a:schemeClr val="lt1"/>
          </a:fontRef>
        </p:style>
        <p:txBody>
          <a:bodyPr vert="horz" anchor="ctr">
            <a:normAutofit/>
          </a:bodyPr>
          <a:lstStyle/>
          <a:p>
            <a:pPr marL="514350" lvl="0" indent="-514350" algn="ctr">
              <a:spcBef>
                <a:spcPct val="20000"/>
              </a:spcBef>
              <a:buClr>
                <a:schemeClr val="accent1"/>
              </a:buClr>
              <a:buSzPct val="70000"/>
            </a:pPr>
            <a:r>
              <a:rPr kumimoji="0" lang="en-US" sz="3600" b="0" i="0" u="none" strike="noStrike" kern="1200" cap="none" spc="0" normalizeH="0" baseline="0" noProof="0" dirty="0" smtClean="0">
                <a:ln>
                  <a:noFill/>
                </a:ln>
                <a:solidFill>
                  <a:schemeClr val="lt1"/>
                </a:solidFill>
                <a:effectLst/>
                <a:uLnTx/>
                <a:uFillTx/>
                <a:latin typeface="+mn-lt"/>
                <a:ea typeface="+mn-ea"/>
                <a:cs typeface="+mn-cs"/>
              </a:rPr>
              <a:t>Become An</a:t>
            </a:r>
            <a:r>
              <a:rPr kumimoji="0" lang="en-US" sz="3600" b="0" i="0" u="none" strike="noStrike" kern="1200" cap="none" spc="0" normalizeH="0" noProof="0" dirty="0" smtClean="0">
                <a:ln>
                  <a:noFill/>
                </a:ln>
                <a:solidFill>
                  <a:schemeClr val="lt1"/>
                </a:solidFill>
                <a:effectLst/>
                <a:uLnTx/>
                <a:uFillTx/>
                <a:latin typeface="+mn-lt"/>
                <a:ea typeface="+mn-ea"/>
                <a:cs typeface="+mn-cs"/>
              </a:rPr>
              <a:t> </a:t>
            </a:r>
            <a:r>
              <a:rPr kumimoji="0" lang="en-US" sz="4400" b="1" i="0" u="none" strike="noStrike" kern="1200" cap="none" spc="0" normalizeH="0" noProof="0" dirty="0" smtClean="0">
                <a:ln>
                  <a:noFill/>
                </a:ln>
                <a:solidFill>
                  <a:schemeClr val="lt1"/>
                </a:solidFill>
                <a:effectLst/>
                <a:uLnTx/>
                <a:uFillTx/>
                <a:latin typeface="+mn-lt"/>
                <a:ea typeface="+mn-ea"/>
                <a:cs typeface="+mn-cs"/>
              </a:rPr>
              <a:t>EXTRA!</a:t>
            </a:r>
            <a:endParaRPr kumimoji="0" lang="en-US" sz="36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got my first </a:t>
            </a:r>
            <a:r>
              <a:rPr lang="en-US" sz="4400" b="1" dirty="0" err="1" smtClean="0"/>
              <a:t>imdb</a:t>
            </a:r>
            <a:r>
              <a:rPr lang="en-US" sz="4400" dirty="0" smtClean="0"/>
              <a:t> </a:t>
            </a:r>
            <a:r>
              <a:rPr lang="en-US" dirty="0" smtClean="0"/>
              <a:t>listing with this:</a:t>
            </a:r>
            <a:endParaRPr lang="en-US" dirty="0"/>
          </a:p>
        </p:txBody>
      </p:sp>
      <p:pic>
        <p:nvPicPr>
          <p:cNvPr id="4" name="Santa Ric Erwin in CHARLIE.avi">
            <a:hlinkClick r:id="" action="ppaction://media"/>
          </p:cNvPr>
          <p:cNvPicPr>
            <a:picLocks noGrp="1" noRot="1" noChangeAspect="1"/>
          </p:cNvPicPr>
          <p:nvPr>
            <p:ph idx="1"/>
            <a:videoFile r:link="rId1"/>
          </p:nvPr>
        </p:nvPicPr>
        <p:blipFill>
          <a:blip r:embed="rId4" cstate="print"/>
          <a:stretch>
            <a:fillRect/>
          </a:stretch>
        </p:blipFill>
        <p:spPr>
          <a:xfrm>
            <a:off x="1600200" y="153035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tips for starting without an agent:</a:t>
            </a:r>
            <a:endParaRPr lang="en-US" dirty="0"/>
          </a:p>
        </p:txBody>
      </p:sp>
      <p:sp>
        <p:nvSpPr>
          <p:cNvPr id="4" name="Content Placeholder 2"/>
          <p:cNvSpPr>
            <a:spLocks noGrp="1"/>
          </p:cNvSpPr>
          <p:nvPr>
            <p:ph idx="1"/>
          </p:nvPr>
        </p:nvSpPr>
        <p:spPr>
          <a:xfrm>
            <a:off x="304800" y="1554163"/>
            <a:ext cx="8686800" cy="884238"/>
          </a:xfrm>
        </p:spPr>
        <p:style>
          <a:lnRef idx="3">
            <a:schemeClr val="lt1"/>
          </a:lnRef>
          <a:fillRef idx="1">
            <a:schemeClr val="accent2"/>
          </a:fillRef>
          <a:effectRef idx="1">
            <a:schemeClr val="accent2"/>
          </a:effectRef>
          <a:fontRef idx="minor">
            <a:schemeClr val="lt1"/>
          </a:fontRef>
        </p:style>
        <p:txBody>
          <a:bodyPr anchor="ctr">
            <a:normAutofit/>
          </a:bodyPr>
          <a:lstStyle/>
          <a:p>
            <a:pPr marL="514350" indent="-514350" algn="ctr">
              <a:buNone/>
            </a:pPr>
            <a:r>
              <a:rPr lang="en-US" sz="4000" b="1" dirty="0" smtClean="0"/>
              <a:t>ALWAYS</a:t>
            </a:r>
            <a:r>
              <a:rPr lang="en-US" sz="4000" dirty="0" smtClean="0"/>
              <a:t> </a:t>
            </a:r>
            <a:r>
              <a:rPr lang="en-US" dirty="0" smtClean="0"/>
              <a:t>Have Headshots With You!</a:t>
            </a:r>
            <a:endParaRPr lang="en-US" dirty="0"/>
          </a:p>
        </p:txBody>
      </p:sp>
      <p:sp>
        <p:nvSpPr>
          <p:cNvPr id="5" name="Content Placeholder 2"/>
          <p:cNvSpPr txBox="1">
            <a:spLocks/>
          </p:cNvSpPr>
          <p:nvPr/>
        </p:nvSpPr>
        <p:spPr>
          <a:xfrm>
            <a:off x="228600" y="2743200"/>
            <a:ext cx="8686800" cy="884238"/>
          </a:xfrm>
          <a:prstGeom prst="rect">
            <a:avLst/>
          </a:prstGeom>
        </p:spPr>
        <p:style>
          <a:lnRef idx="3">
            <a:schemeClr val="lt1"/>
          </a:lnRef>
          <a:fillRef idx="1">
            <a:schemeClr val="accent2"/>
          </a:fillRef>
          <a:effectRef idx="1">
            <a:schemeClr val="accent2"/>
          </a:effectRef>
          <a:fontRef idx="minor">
            <a:schemeClr val="lt1"/>
          </a:fontRef>
        </p:style>
        <p:txBody>
          <a:bodyPr vert="horz" anchor="ctr">
            <a:normAutofit/>
          </a:bodyPr>
          <a:lstStyle/>
          <a:p>
            <a:pPr marL="514350" lvl="0" indent="-514350" algn="ctr">
              <a:spcBef>
                <a:spcPct val="20000"/>
              </a:spcBef>
              <a:buClr>
                <a:schemeClr val="accent1"/>
              </a:buClr>
              <a:buSzPct val="70000"/>
            </a:pPr>
            <a:r>
              <a:rPr kumimoji="0" lang="en-US" sz="3200" b="0" i="0" u="none" strike="noStrike" kern="1200" cap="none" spc="0" normalizeH="0" baseline="0" noProof="0" dirty="0" smtClean="0">
                <a:ln>
                  <a:noFill/>
                </a:ln>
                <a:solidFill>
                  <a:schemeClr val="lt1"/>
                </a:solidFill>
                <a:effectLst/>
                <a:uLnTx/>
                <a:uFillTx/>
                <a:latin typeface="+mn-lt"/>
                <a:ea typeface="+mn-ea"/>
                <a:cs typeface="+mn-cs"/>
              </a:rPr>
              <a:t>Keep Your Resume </a:t>
            </a:r>
            <a:r>
              <a:rPr lang="en-US" sz="3200" dirty="0" smtClean="0"/>
              <a:t>With You— And </a:t>
            </a:r>
            <a:r>
              <a:rPr lang="en-US" sz="3600" b="1" dirty="0" smtClean="0"/>
              <a:t>CURRENT</a:t>
            </a:r>
            <a:r>
              <a:rPr lang="en-US" sz="3200" dirty="0" smtClean="0"/>
              <a:t>!</a:t>
            </a: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
        <p:nvSpPr>
          <p:cNvPr id="6" name="Content Placeholder 2"/>
          <p:cNvSpPr txBox="1">
            <a:spLocks/>
          </p:cNvSpPr>
          <p:nvPr/>
        </p:nvSpPr>
        <p:spPr>
          <a:xfrm>
            <a:off x="228600" y="3962400"/>
            <a:ext cx="8686800" cy="884238"/>
          </a:xfrm>
          <a:prstGeom prst="rect">
            <a:avLst/>
          </a:prstGeom>
        </p:spPr>
        <p:style>
          <a:lnRef idx="3">
            <a:schemeClr val="lt1"/>
          </a:lnRef>
          <a:fillRef idx="1">
            <a:schemeClr val="accent2"/>
          </a:fillRef>
          <a:effectRef idx="1">
            <a:schemeClr val="accent2"/>
          </a:effectRef>
          <a:fontRef idx="minor">
            <a:schemeClr val="lt1"/>
          </a:fontRef>
        </p:style>
        <p:txBody>
          <a:bodyPr vert="horz" anchor="ctr">
            <a:normAutofit/>
          </a:bodyPr>
          <a:lstStyle/>
          <a:p>
            <a:pPr marL="514350" lvl="0" indent="-514350" algn="ctr">
              <a:spcBef>
                <a:spcPct val="20000"/>
              </a:spcBef>
              <a:buClr>
                <a:schemeClr val="accent1"/>
              </a:buClr>
              <a:buSzPct val="70000"/>
            </a:pPr>
            <a:r>
              <a:rPr kumimoji="0" lang="en-US" sz="3600" b="0" i="0" u="none" strike="noStrike" kern="1200" cap="none" spc="0" normalizeH="0" baseline="0" noProof="0" dirty="0" smtClean="0">
                <a:ln>
                  <a:noFill/>
                </a:ln>
                <a:solidFill>
                  <a:schemeClr val="lt1"/>
                </a:solidFill>
                <a:effectLst/>
                <a:uLnTx/>
                <a:uFillTx/>
                <a:latin typeface="+mn-lt"/>
                <a:ea typeface="+mn-ea"/>
                <a:cs typeface="+mn-cs"/>
              </a:rPr>
              <a:t>Become An</a:t>
            </a:r>
            <a:r>
              <a:rPr kumimoji="0" lang="en-US" sz="3600" b="0" i="0" u="none" strike="noStrike" kern="1200" cap="none" spc="0" normalizeH="0" noProof="0" dirty="0" smtClean="0">
                <a:ln>
                  <a:noFill/>
                </a:ln>
                <a:solidFill>
                  <a:schemeClr val="lt1"/>
                </a:solidFill>
                <a:effectLst/>
                <a:uLnTx/>
                <a:uFillTx/>
                <a:latin typeface="+mn-lt"/>
                <a:ea typeface="+mn-ea"/>
                <a:cs typeface="+mn-cs"/>
              </a:rPr>
              <a:t> </a:t>
            </a:r>
            <a:r>
              <a:rPr kumimoji="0" lang="en-US" sz="4400" b="1" i="0" u="none" strike="noStrike" kern="1200" cap="none" spc="0" normalizeH="0" noProof="0" dirty="0" smtClean="0">
                <a:ln>
                  <a:noFill/>
                </a:ln>
                <a:solidFill>
                  <a:schemeClr val="lt1"/>
                </a:solidFill>
                <a:effectLst/>
                <a:uLnTx/>
                <a:uFillTx/>
                <a:latin typeface="+mn-lt"/>
                <a:ea typeface="+mn-ea"/>
                <a:cs typeface="+mn-cs"/>
              </a:rPr>
              <a:t>EXTRA!</a:t>
            </a:r>
            <a:endParaRPr kumimoji="0" lang="en-US" sz="36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Content Placeholder 2"/>
          <p:cNvSpPr txBox="1">
            <a:spLocks/>
          </p:cNvSpPr>
          <p:nvPr/>
        </p:nvSpPr>
        <p:spPr>
          <a:xfrm>
            <a:off x="228600" y="5257800"/>
            <a:ext cx="8686800" cy="884238"/>
          </a:xfrm>
          <a:prstGeom prst="rect">
            <a:avLst/>
          </a:prstGeom>
        </p:spPr>
        <p:style>
          <a:lnRef idx="3">
            <a:schemeClr val="lt1"/>
          </a:lnRef>
          <a:fillRef idx="1">
            <a:schemeClr val="accent1"/>
          </a:fillRef>
          <a:effectRef idx="1">
            <a:schemeClr val="accent1"/>
          </a:effectRef>
          <a:fontRef idx="minor">
            <a:schemeClr val="lt1"/>
          </a:fontRef>
        </p:style>
        <p:txBody>
          <a:bodyPr vert="horz" anchor="ctr">
            <a:normAutofit/>
          </a:bodyPr>
          <a:lstStyle/>
          <a:p>
            <a:pPr marL="514350" lvl="0" indent="-514350" algn="ctr">
              <a:spcBef>
                <a:spcPct val="20000"/>
              </a:spcBef>
              <a:buClr>
                <a:schemeClr val="accent1"/>
              </a:buClr>
              <a:buSzPct val="70000"/>
            </a:pPr>
            <a:r>
              <a:rPr kumimoji="0" lang="en-US" sz="3600" b="0" i="0" u="none" strike="noStrike" kern="1200" cap="none" spc="0" normalizeH="0" baseline="0" noProof="0" dirty="0" smtClean="0">
                <a:ln>
                  <a:noFill/>
                </a:ln>
                <a:solidFill>
                  <a:schemeClr val="lt1"/>
                </a:solidFill>
                <a:effectLst/>
                <a:uLnTx/>
                <a:uFillTx/>
                <a:latin typeface="+mn-lt"/>
                <a:ea typeface="+mn-ea"/>
                <a:cs typeface="+mn-cs"/>
              </a:rPr>
              <a:t>Breakdown Sheets</a:t>
            </a:r>
            <a:endParaRPr kumimoji="0" lang="en-US" sz="36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8458200" cy="1222375"/>
          </a:xfrm>
        </p:spPr>
        <p:txBody>
          <a:bodyPr/>
          <a:lstStyle/>
          <a:p>
            <a:pPr algn="ctr"/>
            <a:r>
              <a:rPr lang="en-US" dirty="0" err="1" smtClean="0"/>
              <a:t>L.a.</a:t>
            </a:r>
            <a:r>
              <a:rPr lang="en-US" dirty="0" smtClean="0"/>
              <a:t>-area  Breakdowns sheets</a:t>
            </a:r>
            <a:endParaRPr lang="en-US" dirty="0"/>
          </a:p>
        </p:txBody>
      </p:sp>
      <p:sp>
        <p:nvSpPr>
          <p:cNvPr id="7" name="TextBox 6"/>
          <p:cNvSpPr txBox="1"/>
          <p:nvPr/>
        </p:nvSpPr>
        <p:spPr>
          <a:xfrm>
            <a:off x="1219200" y="914400"/>
            <a:ext cx="6629400" cy="36933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dirty="0" smtClean="0"/>
              <a:t>( No Representation Required)</a:t>
            </a:r>
            <a:endParaRPr lang="en-US" dirty="0"/>
          </a:p>
        </p:txBody>
      </p:sp>
      <p:pic>
        <p:nvPicPr>
          <p:cNvPr id="8" name="Content Placeholder 3" descr="Job Listings.jpg"/>
          <p:cNvPicPr>
            <a:picLocks noChangeAspect="1"/>
          </p:cNvPicPr>
          <p:nvPr/>
        </p:nvPicPr>
        <p:blipFill>
          <a:blip r:embed="rId3" cstate="print"/>
          <a:stretch>
            <a:fillRect/>
          </a:stretch>
        </p:blipFill>
        <p:spPr>
          <a:xfrm>
            <a:off x="5791200" y="1524000"/>
            <a:ext cx="3222675" cy="4525962"/>
          </a:xfrm>
          <a:prstGeom prst="rect">
            <a:avLst/>
          </a:prstGeom>
        </p:spPr>
      </p:pic>
      <p:sp>
        <p:nvSpPr>
          <p:cNvPr id="5" name="Subtitle 2"/>
          <p:cNvSpPr txBox="1">
            <a:spLocks/>
          </p:cNvSpPr>
          <p:nvPr/>
        </p:nvSpPr>
        <p:spPr>
          <a:xfrm>
            <a:off x="152400" y="3505200"/>
            <a:ext cx="5791200" cy="1447800"/>
          </a:xfrm>
          <a:prstGeom prst="rect">
            <a:avLst/>
          </a:prstGeom>
        </p:spPr>
        <p:style>
          <a:lnRef idx="1">
            <a:schemeClr val="accent5"/>
          </a:lnRef>
          <a:fillRef idx="2">
            <a:schemeClr val="accent5"/>
          </a:fillRef>
          <a:effectRef idx="1">
            <a:schemeClr val="accent5"/>
          </a:effectRef>
          <a:fontRef idx="minor">
            <a:schemeClr val="dk1"/>
          </a:fontRef>
        </p:style>
        <p:txBody>
          <a:bodyPr vert="horz" anchor="ctr">
            <a:normAutofit/>
          </a:bodyPr>
          <a:lstStyle/>
          <a:p>
            <a:pPr algn="ctr"/>
            <a:r>
              <a:rPr lang="en-US" sz="3200" dirty="0" smtClean="0">
                <a:hlinkClick r:id="rId4"/>
              </a:rPr>
              <a:t>https://www.cazt.com/auditions</a:t>
            </a:r>
            <a:r>
              <a:rPr lang="en-US" sz="3200" dirty="0" smtClean="0"/>
              <a:t> </a:t>
            </a:r>
          </a:p>
        </p:txBody>
      </p:sp>
      <p:sp>
        <p:nvSpPr>
          <p:cNvPr id="6" name="Subtitle 5"/>
          <p:cNvSpPr>
            <a:spLocks noGrp="1"/>
          </p:cNvSpPr>
          <p:nvPr>
            <p:ph type="subTitle" idx="1"/>
          </p:nvPr>
        </p:nvSpPr>
        <p:spPr>
          <a:xfrm>
            <a:off x="457200" y="1524000"/>
            <a:ext cx="5334000" cy="1371600"/>
          </a:xfrm>
        </p:spPr>
        <p:style>
          <a:lnRef idx="1">
            <a:schemeClr val="accent4"/>
          </a:lnRef>
          <a:fillRef idx="2">
            <a:schemeClr val="accent4"/>
          </a:fillRef>
          <a:effectRef idx="1">
            <a:schemeClr val="accent4"/>
          </a:effectRef>
          <a:fontRef idx="minor">
            <a:schemeClr val="dk1"/>
          </a:fontRef>
        </p:style>
        <p:txBody>
          <a:bodyPr anchor="ctr">
            <a:normAutofit/>
          </a:bodyPr>
          <a:lstStyle/>
          <a:p>
            <a:pPr algn="ctr"/>
            <a:r>
              <a:rPr lang="en-US" sz="3200" dirty="0" smtClean="0">
                <a:hlinkClick r:id="rId5"/>
              </a:rPr>
              <a:t>http://www.backstage.com/</a:t>
            </a:r>
            <a:r>
              <a:rPr lang="en-US" sz="3200" dirty="0" smtClean="0"/>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oost Mobile Agency Call Sheet.jpg"/>
          <p:cNvPicPr>
            <a:picLocks noChangeAspect="1"/>
          </p:cNvPicPr>
          <p:nvPr/>
        </p:nvPicPr>
        <p:blipFill>
          <a:blip r:embed="rId3" cstate="print"/>
          <a:stretch>
            <a:fillRect/>
          </a:stretch>
        </p:blipFill>
        <p:spPr>
          <a:xfrm>
            <a:off x="152400" y="152400"/>
            <a:ext cx="5105400" cy="6553200"/>
          </a:xfrm>
          <a:prstGeom prst="rect">
            <a:avLst/>
          </a:prstGeom>
        </p:spPr>
      </p:pic>
      <p:sp>
        <p:nvSpPr>
          <p:cNvPr id="2" name="Title 1"/>
          <p:cNvSpPr>
            <a:spLocks noGrp="1"/>
          </p:cNvSpPr>
          <p:nvPr>
            <p:ph type="ctrTitle"/>
          </p:nvPr>
        </p:nvSpPr>
        <p:spPr>
          <a:xfrm>
            <a:off x="4876800" y="152400"/>
            <a:ext cx="4114800" cy="1222375"/>
          </a:xfrm>
        </p:spPr>
        <p:style>
          <a:lnRef idx="1">
            <a:schemeClr val="dk1"/>
          </a:lnRef>
          <a:fillRef idx="2">
            <a:schemeClr val="dk1"/>
          </a:fillRef>
          <a:effectRef idx="1">
            <a:schemeClr val="dk1"/>
          </a:effectRef>
          <a:fontRef idx="minor">
            <a:schemeClr val="dk1"/>
          </a:fontRef>
        </p:style>
        <p:txBody>
          <a:bodyPr/>
          <a:lstStyle/>
          <a:p>
            <a:pPr algn="ctr"/>
            <a:r>
              <a:rPr lang="en-US" dirty="0" err="1" smtClean="0"/>
              <a:t>L.a.</a:t>
            </a:r>
            <a:r>
              <a:rPr lang="en-US" dirty="0" smtClean="0"/>
              <a:t>-area  Casting services</a:t>
            </a:r>
            <a:endParaRPr lang="en-US" dirty="0"/>
          </a:p>
        </p:txBody>
      </p:sp>
      <p:sp>
        <p:nvSpPr>
          <p:cNvPr id="7" name="TextBox 6"/>
          <p:cNvSpPr txBox="1"/>
          <p:nvPr/>
        </p:nvSpPr>
        <p:spPr>
          <a:xfrm>
            <a:off x="4953000" y="1447800"/>
            <a:ext cx="3962400" cy="36933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dirty="0" smtClean="0"/>
              <a:t>(Representation Required)</a:t>
            </a:r>
            <a:endParaRPr lang="en-US" dirty="0"/>
          </a:p>
        </p:txBody>
      </p:sp>
      <p:sp>
        <p:nvSpPr>
          <p:cNvPr id="4" name="Subtitle 2"/>
          <p:cNvSpPr txBox="1">
            <a:spLocks/>
          </p:cNvSpPr>
          <p:nvPr/>
        </p:nvSpPr>
        <p:spPr>
          <a:xfrm>
            <a:off x="4495800" y="1905000"/>
            <a:ext cx="4419600" cy="10668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rmAutofit/>
          </a:bodyPr>
          <a:lstStyle/>
          <a:p>
            <a:pPr marL="0" marR="0" lvl="0" indent="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3200" b="0" i="0" u="none" strike="noStrike" kern="1200" cap="none" spc="0" normalizeH="0" baseline="0" noProof="0" dirty="0" smtClean="0">
                <a:ln>
                  <a:noFill/>
                </a:ln>
                <a:solidFill>
                  <a:schemeClr val="tx2">
                    <a:shade val="75000"/>
                  </a:schemeClr>
                </a:solidFill>
                <a:effectLst/>
                <a:uLnTx/>
                <a:uFillTx/>
                <a:latin typeface="+mn-lt"/>
                <a:ea typeface="+mn-ea"/>
                <a:cs typeface="+mn-cs"/>
                <a:hlinkClick r:id="rId4"/>
              </a:rPr>
              <a:t>www.castingfrontier.com</a:t>
            </a:r>
            <a:endParaRPr kumimoji="0" lang="en-US" sz="3200" b="0" i="0" u="none" strike="noStrike" kern="1200" cap="none" spc="0" normalizeH="0" baseline="0" noProof="0" dirty="0" smtClean="0">
              <a:ln>
                <a:noFill/>
              </a:ln>
              <a:solidFill>
                <a:schemeClr val="tx2">
                  <a:shade val="75000"/>
                </a:schemeClr>
              </a:solidFill>
              <a:effectLst/>
              <a:uLnTx/>
              <a:uFillTx/>
              <a:latin typeface="+mn-lt"/>
              <a:ea typeface="+mn-ea"/>
              <a:cs typeface="+mn-cs"/>
            </a:endParaRPr>
          </a:p>
        </p:txBody>
      </p:sp>
      <p:sp>
        <p:nvSpPr>
          <p:cNvPr id="6" name="Subtitle 5"/>
          <p:cNvSpPr>
            <a:spLocks noGrp="1"/>
          </p:cNvSpPr>
          <p:nvPr>
            <p:ph type="subTitle" idx="1"/>
          </p:nvPr>
        </p:nvSpPr>
        <p:spPr>
          <a:xfrm>
            <a:off x="4572000" y="3810000"/>
            <a:ext cx="4267200" cy="1219200"/>
          </a:xfrm>
        </p:spPr>
        <p:style>
          <a:lnRef idx="1">
            <a:schemeClr val="accent3"/>
          </a:lnRef>
          <a:fillRef idx="2">
            <a:schemeClr val="accent3"/>
          </a:fillRef>
          <a:effectRef idx="1">
            <a:schemeClr val="accent3"/>
          </a:effectRef>
          <a:fontRef idx="minor">
            <a:schemeClr val="dk1"/>
          </a:fontRef>
        </p:style>
        <p:txBody>
          <a:bodyPr anchor="ctr">
            <a:normAutofit/>
          </a:bodyPr>
          <a:lstStyle/>
          <a:p>
            <a:pPr lvl="0" algn="ctr"/>
            <a:r>
              <a:rPr lang="en-US" sz="3200" dirty="0" smtClean="0">
                <a:hlinkClick r:id="rId5"/>
              </a:rPr>
              <a:t>www.actorsaccess.com</a:t>
            </a:r>
            <a:endParaRPr lang="en-US" sz="32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oost Mobile Agency Call Sheet.jpg"/>
          <p:cNvPicPr>
            <a:picLocks noChangeAspect="1"/>
          </p:cNvPicPr>
          <p:nvPr/>
        </p:nvPicPr>
        <p:blipFill>
          <a:blip r:embed="rId3" cstate="print"/>
          <a:stretch>
            <a:fillRect/>
          </a:stretch>
        </p:blipFill>
        <p:spPr>
          <a:xfrm>
            <a:off x="152400" y="152400"/>
            <a:ext cx="5105400" cy="6553200"/>
          </a:xfrm>
          <a:prstGeom prst="rect">
            <a:avLst/>
          </a:prstGeom>
        </p:spPr>
      </p:pic>
      <p:sp>
        <p:nvSpPr>
          <p:cNvPr id="2" name="Title 1"/>
          <p:cNvSpPr>
            <a:spLocks noGrp="1"/>
          </p:cNvSpPr>
          <p:nvPr>
            <p:ph type="ctrTitle"/>
          </p:nvPr>
        </p:nvSpPr>
        <p:spPr>
          <a:xfrm>
            <a:off x="4876800" y="152400"/>
            <a:ext cx="4114800" cy="1222375"/>
          </a:xfrm>
        </p:spPr>
        <p:style>
          <a:lnRef idx="1">
            <a:schemeClr val="dk1"/>
          </a:lnRef>
          <a:fillRef idx="2">
            <a:schemeClr val="dk1"/>
          </a:fillRef>
          <a:effectRef idx="1">
            <a:schemeClr val="dk1"/>
          </a:effectRef>
          <a:fontRef idx="minor">
            <a:schemeClr val="dk1"/>
          </a:fontRef>
        </p:style>
        <p:txBody>
          <a:bodyPr/>
          <a:lstStyle/>
          <a:p>
            <a:pPr algn="ctr"/>
            <a:r>
              <a:rPr lang="en-US" dirty="0" err="1" smtClean="0"/>
              <a:t>L.a.</a:t>
            </a:r>
            <a:r>
              <a:rPr lang="en-US" dirty="0" smtClean="0"/>
              <a:t>-area  Casting services</a:t>
            </a:r>
            <a:endParaRPr lang="en-US" dirty="0"/>
          </a:p>
        </p:txBody>
      </p:sp>
      <p:sp>
        <p:nvSpPr>
          <p:cNvPr id="7" name="TextBox 6"/>
          <p:cNvSpPr txBox="1"/>
          <p:nvPr/>
        </p:nvSpPr>
        <p:spPr>
          <a:xfrm>
            <a:off x="4953000" y="1447800"/>
            <a:ext cx="3962400" cy="36933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dirty="0" smtClean="0"/>
              <a:t>(Representation Required)</a:t>
            </a:r>
            <a:endParaRPr lang="en-US" dirty="0"/>
          </a:p>
        </p:txBody>
      </p:sp>
      <p:sp>
        <p:nvSpPr>
          <p:cNvPr id="4" name="Subtitle 2"/>
          <p:cNvSpPr txBox="1">
            <a:spLocks/>
          </p:cNvSpPr>
          <p:nvPr/>
        </p:nvSpPr>
        <p:spPr>
          <a:xfrm>
            <a:off x="4495800" y="1905000"/>
            <a:ext cx="4419600" cy="10668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rmAutofit/>
          </a:bodyPr>
          <a:lstStyle/>
          <a:p>
            <a:pPr marL="0" marR="0" lvl="0" indent="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3200" b="0" i="0" u="none" strike="noStrike" kern="1200" cap="none" spc="0" normalizeH="0" baseline="0" noProof="0" dirty="0" smtClean="0">
                <a:ln>
                  <a:noFill/>
                </a:ln>
                <a:solidFill>
                  <a:schemeClr val="tx2">
                    <a:shade val="75000"/>
                  </a:schemeClr>
                </a:solidFill>
                <a:effectLst/>
                <a:uLnTx/>
                <a:uFillTx/>
                <a:latin typeface="+mn-lt"/>
                <a:ea typeface="+mn-ea"/>
                <a:cs typeface="+mn-cs"/>
                <a:hlinkClick r:id="rId4"/>
              </a:rPr>
              <a:t>www.castingfrontier.com</a:t>
            </a:r>
            <a:endParaRPr kumimoji="0" lang="en-US" sz="3200" b="0" i="0" u="none" strike="noStrike" kern="1200" cap="none" spc="0" normalizeH="0" baseline="0" noProof="0" dirty="0" smtClean="0">
              <a:ln>
                <a:noFill/>
              </a:ln>
              <a:solidFill>
                <a:schemeClr val="tx2">
                  <a:shade val="75000"/>
                </a:schemeClr>
              </a:solidFill>
              <a:effectLst/>
              <a:uLnTx/>
              <a:uFillTx/>
              <a:latin typeface="+mn-lt"/>
              <a:ea typeface="+mn-ea"/>
              <a:cs typeface="+mn-cs"/>
            </a:endParaRPr>
          </a:p>
        </p:txBody>
      </p:sp>
      <p:sp>
        <p:nvSpPr>
          <p:cNvPr id="6" name="Subtitle 5"/>
          <p:cNvSpPr>
            <a:spLocks noGrp="1"/>
          </p:cNvSpPr>
          <p:nvPr>
            <p:ph type="subTitle" idx="1"/>
          </p:nvPr>
        </p:nvSpPr>
        <p:spPr>
          <a:xfrm>
            <a:off x="4572000" y="3810000"/>
            <a:ext cx="4267200" cy="1219200"/>
          </a:xfrm>
        </p:spPr>
        <p:style>
          <a:lnRef idx="1">
            <a:schemeClr val="accent3"/>
          </a:lnRef>
          <a:fillRef idx="2">
            <a:schemeClr val="accent3"/>
          </a:fillRef>
          <a:effectRef idx="1">
            <a:schemeClr val="accent3"/>
          </a:effectRef>
          <a:fontRef idx="minor">
            <a:schemeClr val="dk1"/>
          </a:fontRef>
        </p:style>
        <p:txBody>
          <a:bodyPr anchor="ctr">
            <a:normAutofit/>
          </a:bodyPr>
          <a:lstStyle/>
          <a:p>
            <a:pPr lvl="0" algn="ctr"/>
            <a:r>
              <a:rPr lang="en-US" sz="3200" dirty="0" smtClean="0">
                <a:hlinkClick r:id="rId5"/>
              </a:rPr>
              <a:t>www.actorsaccess.com</a:t>
            </a:r>
            <a:endParaRPr lang="en-US" sz="3200" dirty="0" smtClean="0"/>
          </a:p>
        </p:txBody>
      </p:sp>
      <p:pic>
        <p:nvPicPr>
          <p:cNvPr id="10" name="Picture 9" descr="Boost Mobile Agency Call Sheet-CU copy.jpg"/>
          <p:cNvPicPr>
            <a:picLocks noChangeAspect="1"/>
          </p:cNvPicPr>
          <p:nvPr/>
        </p:nvPicPr>
        <p:blipFill>
          <a:blip r:embed="rId6" cstate="print"/>
          <a:stretch>
            <a:fillRect/>
          </a:stretch>
        </p:blipFill>
        <p:spPr>
          <a:xfrm>
            <a:off x="0" y="-1"/>
            <a:ext cx="7391400" cy="710554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 hope you’ve enjoyed the workshop</a:t>
            </a:r>
            <a:endParaRPr lang="en-US" dirty="0"/>
          </a:p>
        </p:txBody>
      </p:sp>
      <p:pic>
        <p:nvPicPr>
          <p:cNvPr id="4" name="Content Placeholder 3" descr="Lights-Camera-Santa_Montage1000p.jpg"/>
          <p:cNvPicPr>
            <a:picLocks noGrp="1" noChangeAspect="1"/>
          </p:cNvPicPr>
          <p:nvPr>
            <p:ph idx="1"/>
          </p:nvPr>
        </p:nvPicPr>
        <p:blipFill>
          <a:blip r:embed="rId3" cstate="print"/>
          <a:stretch>
            <a:fillRect/>
          </a:stretch>
        </p:blipFill>
        <p:spPr>
          <a:xfrm>
            <a:off x="304800" y="1667161"/>
            <a:ext cx="8686800" cy="4299966"/>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How to Get an Agent</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are </a:t>
            </a:r>
            <a:r>
              <a:rPr lang="en-US" b="1" dirty="0" smtClean="0"/>
              <a:t>three basic ways an actor gets an agent</a:t>
            </a:r>
            <a:r>
              <a:rPr lang="en-US" dirty="0" smtClean="0"/>
              <a:t>. They are:</a:t>
            </a:r>
          </a:p>
          <a:p>
            <a:r>
              <a:rPr lang="en-US" b="1" dirty="0" smtClean="0"/>
              <a:t>1. </a:t>
            </a:r>
            <a:r>
              <a:rPr lang="en-US" dirty="0" smtClean="0"/>
              <a:t> The agent </a:t>
            </a:r>
            <a:r>
              <a:rPr lang="en-US" b="1" dirty="0" smtClean="0"/>
              <a:t>sees your work</a:t>
            </a:r>
            <a:r>
              <a:rPr lang="en-US" dirty="0" smtClean="0"/>
              <a:t> and calls you in for an interview.</a:t>
            </a:r>
          </a:p>
          <a:p>
            <a:r>
              <a:rPr lang="en-US" b="1" dirty="0" smtClean="0"/>
              <a:t>2. </a:t>
            </a:r>
            <a:r>
              <a:rPr lang="en-US" dirty="0" smtClean="0"/>
              <a:t> You are </a:t>
            </a:r>
            <a:r>
              <a:rPr lang="en-US" b="1" dirty="0" smtClean="0"/>
              <a:t>recommended</a:t>
            </a:r>
            <a:r>
              <a:rPr lang="en-US" dirty="0" smtClean="0"/>
              <a:t> to the agent by a casting director, director, producer or fellow actor who is a client of that agent. </a:t>
            </a:r>
          </a:p>
          <a:p>
            <a:r>
              <a:rPr lang="en-US" b="1" dirty="0" smtClean="0"/>
              <a:t>3. </a:t>
            </a:r>
            <a:r>
              <a:rPr lang="en-US" dirty="0" smtClean="0"/>
              <a:t> The agent calls you in for an interview because of your P/R (photo and resume), which he or she received </a:t>
            </a:r>
            <a:r>
              <a:rPr lang="en-US" b="1" dirty="0" smtClean="0"/>
              <a:t>in the mail</a:t>
            </a:r>
            <a:r>
              <a:rPr lang="en-US" dirty="0" smtClean="0"/>
              <a:t>.</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Getting an agent to see your work.</a:t>
            </a:r>
            <a:br>
              <a:rPr lang="en-US" b="1" dirty="0" smtClean="0"/>
            </a:br>
            <a:endParaRPr lang="en-US" dirty="0"/>
          </a:p>
        </p:txBody>
      </p:sp>
      <p:sp>
        <p:nvSpPr>
          <p:cNvPr id="3" name="Content Placeholder 2"/>
          <p:cNvSpPr>
            <a:spLocks noGrp="1"/>
          </p:cNvSpPr>
          <p:nvPr>
            <p:ph idx="1"/>
          </p:nvPr>
        </p:nvSpPr>
        <p:spPr>
          <a:xfrm>
            <a:off x="304800" y="1554162"/>
            <a:ext cx="8686800" cy="1798637"/>
          </a:xfrm>
        </p:spPr>
        <p:style>
          <a:lnRef idx="3">
            <a:schemeClr val="lt1"/>
          </a:lnRef>
          <a:fillRef idx="1">
            <a:schemeClr val="accent1"/>
          </a:fillRef>
          <a:effectRef idx="1">
            <a:schemeClr val="accent1"/>
          </a:effectRef>
          <a:fontRef idx="minor">
            <a:schemeClr val="lt1"/>
          </a:fontRef>
        </p:style>
        <p:txBody>
          <a:bodyPr anchor="ctr">
            <a:normAutofit/>
          </a:bodyPr>
          <a:lstStyle/>
          <a:p>
            <a:pPr algn="ctr">
              <a:buFont typeface="Wingdings" pitchFamily="2" charset="2"/>
              <a:buChar char="v"/>
            </a:pPr>
            <a:r>
              <a:rPr lang="en-US" sz="6000" b="1" dirty="0" smtClean="0"/>
              <a:t>Scene Nights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pic>
        <p:nvPicPr>
          <p:cNvPr id="38916" name="Picture 4" descr="E:\___VIDEO Projects\2013 Workshops\Lights...Camera...Santa\StarGreetz - Hallmark Santa 2010.jpg"/>
          <p:cNvPicPr>
            <a:picLocks noChangeAspect="1" noChangeArrowheads="1"/>
          </p:cNvPicPr>
          <p:nvPr/>
        </p:nvPicPr>
        <p:blipFill>
          <a:blip r:embed="rId6" cstate="print"/>
          <a:srcRect/>
          <a:stretch>
            <a:fillRect/>
          </a:stretch>
        </p:blipFill>
        <p:spPr bwMode="auto">
          <a:xfrm rot="931254">
            <a:off x="5252127" y="1841959"/>
            <a:ext cx="3278294" cy="2438401"/>
          </a:xfrm>
          <a:prstGeom prst="rect">
            <a:avLst/>
          </a:prstGeom>
          <a:noFill/>
        </p:spPr>
      </p:pic>
      <p:pic>
        <p:nvPicPr>
          <p:cNvPr id="38915" name="Picture 3" descr="E:\___VIDEO Projects\2013 Workshops\Lights...Camera...Santa\Intel-Dell-Sprint Commercial 2011.jpg"/>
          <p:cNvPicPr>
            <a:picLocks noChangeAspect="1" noChangeArrowheads="1"/>
          </p:cNvPicPr>
          <p:nvPr/>
        </p:nvPicPr>
        <p:blipFill>
          <a:blip r:embed="rId7" cstate="print"/>
          <a:srcRect/>
          <a:stretch>
            <a:fillRect/>
          </a:stretch>
        </p:blipFill>
        <p:spPr bwMode="auto">
          <a:xfrm>
            <a:off x="2133600" y="3886200"/>
            <a:ext cx="4572000" cy="2567738"/>
          </a:xfrm>
          <a:prstGeom prst="rect">
            <a:avLst/>
          </a:prstGeom>
          <a:noFill/>
        </p:spPr>
      </p:pic>
      <p:pic>
        <p:nvPicPr>
          <p:cNvPr id="38914" name="Picture 2" descr="E:\___VIDEO Projects\2013 Workshops\Lights...Camera...Santa\Zappos Commercial Link Frame.jpg"/>
          <p:cNvPicPr>
            <a:picLocks noChangeAspect="1" noChangeArrowheads="1"/>
          </p:cNvPicPr>
          <p:nvPr/>
        </p:nvPicPr>
        <p:blipFill>
          <a:blip r:embed="rId8" cstate="print"/>
          <a:srcRect/>
          <a:stretch>
            <a:fillRect/>
          </a:stretch>
        </p:blipFill>
        <p:spPr bwMode="auto">
          <a:xfrm rot="21173564">
            <a:off x="609600" y="2286000"/>
            <a:ext cx="2971800" cy="2241301"/>
          </a:xfrm>
          <a:prstGeom prst="rect">
            <a:avLst/>
          </a:prstGeom>
          <a:noFill/>
        </p:spPr>
      </p:pic>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pic>
        <p:nvPicPr>
          <p:cNvPr id="14" name="Del Talk Show.avi">
            <a:hlinkClick r:id="" action="ppaction://media"/>
          </p:cNvPr>
          <p:cNvPicPr>
            <a:picLocks noRot="1" noChangeAspect="1"/>
          </p:cNvPicPr>
          <p:nvPr>
            <a:videoFile r:link="rId1"/>
          </p:nvPr>
        </p:nvPicPr>
        <p:blipFill>
          <a:blip r:embed="rId9" cstate="print"/>
          <a:stretch>
            <a:fillRect/>
          </a:stretch>
        </p:blipFill>
        <p:spPr>
          <a:xfrm>
            <a:off x="2743200" y="1981200"/>
            <a:ext cx="3200400" cy="2133600"/>
          </a:xfrm>
          <a:prstGeom prst="rect">
            <a:avLst/>
          </a:prstGeom>
        </p:spPr>
      </p:pic>
      <p:pic>
        <p:nvPicPr>
          <p:cNvPr id="8" name="Charlie Jones Show.avi">
            <a:hlinkClick r:id="" action="ppaction://media"/>
          </p:cNvPr>
          <p:cNvPicPr>
            <a:picLocks noRot="1" noChangeAspect="1"/>
          </p:cNvPicPr>
          <p:nvPr>
            <a:videoFile r:link="rId2"/>
          </p:nvPr>
        </p:nvPicPr>
        <p:blipFill>
          <a:blip r:embed="rId10" cstate="print"/>
          <a:stretch>
            <a:fillRect/>
          </a:stretch>
        </p:blipFill>
        <p:spPr>
          <a:xfrm>
            <a:off x="685800" y="4114800"/>
            <a:ext cx="3429000" cy="2286000"/>
          </a:xfrm>
          <a:prstGeom prst="rect">
            <a:avLst/>
          </a:prstGeom>
        </p:spPr>
      </p:pic>
      <p:pic>
        <p:nvPicPr>
          <p:cNvPr id="15" name="SS &amp; DC - KCET Life &amp; Times.avi">
            <a:hlinkClick r:id="" action="ppaction://media"/>
          </p:cNvPr>
          <p:cNvPicPr>
            <a:picLocks noRot="1" noChangeAspect="1"/>
          </p:cNvPicPr>
          <p:nvPr>
            <a:videoFile r:link="rId3"/>
          </p:nvPr>
        </p:nvPicPr>
        <p:blipFill>
          <a:blip r:embed="rId11" cstate="print"/>
          <a:stretch>
            <a:fillRect/>
          </a:stretch>
        </p:blipFill>
        <p:spPr>
          <a:xfrm>
            <a:off x="5029200" y="4114800"/>
            <a:ext cx="3581400" cy="2387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14"/>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fullScrn="1">
              <p:cMediaNode>
                <p:cTn id="19"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Getting an agent to see your work.</a:t>
            </a:r>
            <a:br>
              <a:rPr lang="en-US" b="1" dirty="0" smtClean="0"/>
            </a:br>
            <a:endParaRPr lang="en-US" dirty="0"/>
          </a:p>
        </p:txBody>
      </p:sp>
      <p:sp>
        <p:nvSpPr>
          <p:cNvPr id="5" name="Content Placeholder 2"/>
          <p:cNvSpPr>
            <a:spLocks noGrp="1"/>
          </p:cNvSpPr>
          <p:nvPr>
            <p:ph idx="1"/>
          </p:nvPr>
        </p:nvSpPr>
        <p:spPr>
          <a:xfrm>
            <a:off x="304800" y="1554163"/>
            <a:ext cx="8686800" cy="1798637"/>
          </a:xfrm>
        </p:spPr>
        <p:style>
          <a:lnRef idx="3">
            <a:schemeClr val="lt1"/>
          </a:lnRef>
          <a:fillRef idx="1">
            <a:schemeClr val="accent1"/>
          </a:fillRef>
          <a:effectRef idx="1">
            <a:schemeClr val="accent1"/>
          </a:effectRef>
          <a:fontRef idx="minor">
            <a:schemeClr val="lt1"/>
          </a:fontRef>
        </p:style>
        <p:txBody>
          <a:bodyPr anchor="ctr">
            <a:normAutofit/>
          </a:bodyPr>
          <a:lstStyle/>
          <a:p>
            <a:pPr algn="ctr">
              <a:buFont typeface="Wingdings" pitchFamily="2" charset="2"/>
              <a:buChar char="v"/>
            </a:pPr>
            <a:r>
              <a:rPr lang="en-US" sz="6000" b="1" dirty="0" smtClean="0"/>
              <a:t>Scene Nights</a:t>
            </a:r>
          </a:p>
        </p:txBody>
      </p:sp>
      <p:sp>
        <p:nvSpPr>
          <p:cNvPr id="6" name="Content Placeholder 2"/>
          <p:cNvSpPr txBox="1">
            <a:spLocks/>
          </p:cNvSpPr>
          <p:nvPr/>
        </p:nvSpPr>
        <p:spPr>
          <a:xfrm>
            <a:off x="304800" y="3733800"/>
            <a:ext cx="8686800" cy="1798637"/>
          </a:xfrm>
          <a:prstGeom prst="rect">
            <a:avLst/>
          </a:prstGeom>
        </p:spPr>
        <p:style>
          <a:lnRef idx="3">
            <a:schemeClr val="lt1"/>
          </a:lnRef>
          <a:fillRef idx="1">
            <a:schemeClr val="accent2"/>
          </a:fillRef>
          <a:effectRef idx="1">
            <a:schemeClr val="accent2"/>
          </a:effectRef>
          <a:fontRef idx="minor">
            <a:schemeClr val="lt1"/>
          </a:fontRef>
        </p:style>
        <p:txBody>
          <a:bodyPr vert="horz" anchor="ctr">
            <a:normAutofit/>
          </a:bodyPr>
          <a:lstStyle/>
          <a:p>
            <a:pPr algn="ctr"/>
            <a:r>
              <a:rPr lang="en-US" sz="6000" b="1" dirty="0"/>
              <a:t>Agent Workshops</a:t>
            </a:r>
            <a:endParaRPr lang="en-US" sz="6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Getting an agent to see your work.</a:t>
            </a:r>
            <a:br>
              <a:rPr lang="en-US" b="1" dirty="0" smtClean="0"/>
            </a:br>
            <a:endParaRPr lang="en-US" dirty="0"/>
          </a:p>
        </p:txBody>
      </p:sp>
      <p:sp>
        <p:nvSpPr>
          <p:cNvPr id="5" name="Content Placeholder 2"/>
          <p:cNvSpPr>
            <a:spLocks noGrp="1"/>
          </p:cNvSpPr>
          <p:nvPr>
            <p:ph idx="1"/>
          </p:nvPr>
        </p:nvSpPr>
        <p:spPr>
          <a:xfrm>
            <a:off x="228600" y="1295400"/>
            <a:ext cx="8686800" cy="1798637"/>
          </a:xfrm>
        </p:spPr>
        <p:style>
          <a:lnRef idx="3">
            <a:schemeClr val="lt1"/>
          </a:lnRef>
          <a:fillRef idx="1">
            <a:schemeClr val="accent1"/>
          </a:fillRef>
          <a:effectRef idx="1">
            <a:schemeClr val="accent1"/>
          </a:effectRef>
          <a:fontRef idx="minor">
            <a:schemeClr val="lt1"/>
          </a:fontRef>
        </p:style>
        <p:txBody>
          <a:bodyPr anchor="ctr">
            <a:normAutofit/>
          </a:bodyPr>
          <a:lstStyle/>
          <a:p>
            <a:pPr algn="ctr">
              <a:buFont typeface="Wingdings" pitchFamily="2" charset="2"/>
              <a:buChar char="v"/>
            </a:pPr>
            <a:r>
              <a:rPr lang="en-US" sz="6000" b="1" dirty="0" smtClean="0"/>
              <a:t>Scene Nights</a:t>
            </a:r>
          </a:p>
        </p:txBody>
      </p:sp>
      <p:sp>
        <p:nvSpPr>
          <p:cNvPr id="6" name="Content Placeholder 2"/>
          <p:cNvSpPr txBox="1">
            <a:spLocks/>
          </p:cNvSpPr>
          <p:nvPr/>
        </p:nvSpPr>
        <p:spPr>
          <a:xfrm>
            <a:off x="228600" y="3352800"/>
            <a:ext cx="8686800" cy="1798637"/>
          </a:xfrm>
          <a:prstGeom prst="rect">
            <a:avLst/>
          </a:prstGeom>
        </p:spPr>
        <p:style>
          <a:lnRef idx="3">
            <a:schemeClr val="lt1"/>
          </a:lnRef>
          <a:fillRef idx="1">
            <a:schemeClr val="accent2"/>
          </a:fillRef>
          <a:effectRef idx="1">
            <a:schemeClr val="accent2"/>
          </a:effectRef>
          <a:fontRef idx="minor">
            <a:schemeClr val="lt1"/>
          </a:fontRef>
        </p:style>
        <p:txBody>
          <a:bodyPr vert="horz" anchor="ctr">
            <a:normAutofit/>
          </a:bodyPr>
          <a:lstStyle/>
          <a:p>
            <a:pPr algn="ctr"/>
            <a:r>
              <a:rPr lang="en-US" sz="6000" b="1" dirty="0"/>
              <a:t>Agent Workshops</a:t>
            </a:r>
            <a:endParaRPr lang="en-US" sz="6000" dirty="0"/>
          </a:p>
        </p:txBody>
      </p:sp>
      <p:sp>
        <p:nvSpPr>
          <p:cNvPr id="7" name="TextBox 6"/>
          <p:cNvSpPr txBox="1"/>
          <p:nvPr/>
        </p:nvSpPr>
        <p:spPr>
          <a:xfrm>
            <a:off x="381000" y="5334000"/>
            <a:ext cx="8458200" cy="769441"/>
          </a:xfrm>
          <a:prstGeom prst="rect">
            <a:avLst/>
          </a:prstGeom>
          <a:solidFill>
            <a:srgbClr val="C00000"/>
          </a:solidFill>
          <a:ln w="76200">
            <a:solidFill>
              <a:schemeClr val="tx1"/>
            </a:solidFill>
          </a:ln>
        </p:spPr>
        <p:txBody>
          <a:bodyPr wrap="square" rtlCol="0" anchor="ctr">
            <a:spAutoFit/>
          </a:bodyPr>
          <a:lstStyle/>
          <a:p>
            <a:pPr algn="ctr"/>
            <a:r>
              <a:rPr lang="en-US" sz="4400" dirty="0" smtClean="0">
                <a:solidFill>
                  <a:schemeClr val="bg1"/>
                </a:solidFill>
              </a:rPr>
              <a:t>A Word To The Wise</a:t>
            </a:r>
            <a:endParaRPr lang="en-US" sz="44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pic>
        <p:nvPicPr>
          <p:cNvPr id="38916" name="Picture 4" descr="E:\___VIDEO Projects\2013 Workshops\Lights...Camera...Santa\StarGreetz - Hallmark Santa 2010.jpg"/>
          <p:cNvPicPr>
            <a:picLocks noChangeAspect="1" noChangeArrowheads="1"/>
          </p:cNvPicPr>
          <p:nvPr/>
        </p:nvPicPr>
        <p:blipFill>
          <a:blip r:embed="rId6" cstate="print"/>
          <a:srcRect/>
          <a:stretch>
            <a:fillRect/>
          </a:stretch>
        </p:blipFill>
        <p:spPr bwMode="auto">
          <a:xfrm rot="931254">
            <a:off x="5252127" y="1841959"/>
            <a:ext cx="3278294" cy="2438401"/>
          </a:xfrm>
          <a:prstGeom prst="rect">
            <a:avLst/>
          </a:prstGeom>
          <a:noFill/>
        </p:spPr>
      </p:pic>
      <p:pic>
        <p:nvPicPr>
          <p:cNvPr id="38915" name="Picture 3" descr="E:\___VIDEO Projects\2013 Workshops\Lights...Camera...Santa\Intel-Dell-Sprint Commercial 2011.jpg"/>
          <p:cNvPicPr>
            <a:picLocks noChangeAspect="1" noChangeArrowheads="1"/>
          </p:cNvPicPr>
          <p:nvPr/>
        </p:nvPicPr>
        <p:blipFill>
          <a:blip r:embed="rId7" cstate="print"/>
          <a:srcRect/>
          <a:stretch>
            <a:fillRect/>
          </a:stretch>
        </p:blipFill>
        <p:spPr bwMode="auto">
          <a:xfrm>
            <a:off x="2133600" y="3886200"/>
            <a:ext cx="4572000" cy="2567738"/>
          </a:xfrm>
          <a:prstGeom prst="rect">
            <a:avLst/>
          </a:prstGeom>
          <a:noFill/>
        </p:spPr>
      </p:pic>
      <p:pic>
        <p:nvPicPr>
          <p:cNvPr id="38914" name="Picture 2" descr="E:\___VIDEO Projects\2013 Workshops\Lights...Camera...Santa\Zappos Commercial Link Frame.jpg"/>
          <p:cNvPicPr>
            <a:picLocks noChangeAspect="1" noChangeArrowheads="1"/>
          </p:cNvPicPr>
          <p:nvPr/>
        </p:nvPicPr>
        <p:blipFill>
          <a:blip r:embed="rId8" cstate="print"/>
          <a:srcRect/>
          <a:stretch>
            <a:fillRect/>
          </a:stretch>
        </p:blipFill>
        <p:spPr bwMode="auto">
          <a:xfrm rot="21173564">
            <a:off x="609600" y="2286000"/>
            <a:ext cx="2971800" cy="2241301"/>
          </a:xfrm>
          <a:prstGeom prst="rect">
            <a:avLst/>
          </a:prstGeom>
          <a:noFill/>
        </p:spPr>
      </p:pic>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pic>
        <p:nvPicPr>
          <p:cNvPr id="8" name="Zappos Commercial.avi">
            <a:hlinkClick r:id="" action="ppaction://media"/>
          </p:cNvPr>
          <p:cNvPicPr>
            <a:picLocks noRot="1" noChangeAspect="1"/>
          </p:cNvPicPr>
          <p:nvPr>
            <a:videoFile r:link="rId1"/>
          </p:nvPr>
        </p:nvPicPr>
        <p:blipFill>
          <a:blip r:embed="rId9" cstate="print"/>
          <a:stretch>
            <a:fillRect/>
          </a:stretch>
        </p:blipFill>
        <p:spPr>
          <a:xfrm>
            <a:off x="2590800" y="1905000"/>
            <a:ext cx="3962400" cy="2641600"/>
          </a:xfrm>
          <a:prstGeom prst="rect">
            <a:avLst/>
          </a:prstGeom>
        </p:spPr>
      </p:pic>
      <p:pic>
        <p:nvPicPr>
          <p:cNvPr id="9" name="Intel Dell Commercial.avi">
            <a:hlinkClick r:id="" action="ppaction://media"/>
          </p:cNvPr>
          <p:cNvPicPr>
            <a:picLocks noRot="1" noChangeAspect="1"/>
          </p:cNvPicPr>
          <p:nvPr>
            <a:videoFile r:link="rId2"/>
          </p:nvPr>
        </p:nvPicPr>
        <p:blipFill>
          <a:blip r:embed="rId10" cstate="print"/>
          <a:stretch>
            <a:fillRect/>
          </a:stretch>
        </p:blipFill>
        <p:spPr>
          <a:xfrm>
            <a:off x="5029200" y="4241800"/>
            <a:ext cx="3581400" cy="2387600"/>
          </a:xfrm>
          <a:prstGeom prst="rect">
            <a:avLst/>
          </a:prstGeom>
        </p:spPr>
      </p:pic>
      <p:pic>
        <p:nvPicPr>
          <p:cNvPr id="10" name="LV-TV.avi">
            <a:hlinkClick r:id="" action="ppaction://media"/>
          </p:cNvPr>
          <p:cNvPicPr>
            <a:picLocks noRot="1" noChangeAspect="1"/>
          </p:cNvPicPr>
          <p:nvPr>
            <a:videoFile r:link="rId3"/>
          </p:nvPr>
        </p:nvPicPr>
        <p:blipFill>
          <a:blip r:embed="rId11" cstate="print"/>
          <a:stretch>
            <a:fillRect/>
          </a:stretch>
        </p:blipFill>
        <p:spPr>
          <a:xfrm>
            <a:off x="685800" y="4267200"/>
            <a:ext cx="3543300" cy="2362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9"/>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fullScrn="1">
              <p:cMediaNode>
                <p:cTn id="19"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pic>
        <p:nvPicPr>
          <p:cNvPr id="38916" name="Picture 4" descr="E:\___VIDEO Projects\2013 Workshops\Lights...Camera...Santa\StarGreetz - Hallmark Santa 2010.jpg"/>
          <p:cNvPicPr>
            <a:picLocks noChangeAspect="1" noChangeArrowheads="1"/>
          </p:cNvPicPr>
          <p:nvPr/>
        </p:nvPicPr>
        <p:blipFill>
          <a:blip r:embed="rId4" cstate="print"/>
          <a:srcRect/>
          <a:stretch>
            <a:fillRect/>
          </a:stretch>
        </p:blipFill>
        <p:spPr bwMode="auto">
          <a:xfrm rot="931254">
            <a:off x="5252127" y="1841959"/>
            <a:ext cx="3278294" cy="2438401"/>
          </a:xfrm>
          <a:prstGeom prst="rect">
            <a:avLst/>
          </a:prstGeom>
          <a:noFill/>
        </p:spPr>
      </p:pic>
      <p:pic>
        <p:nvPicPr>
          <p:cNvPr id="38915" name="Picture 3" descr="E:\___VIDEO Projects\2013 Workshops\Lights...Camera...Santa\Intel-Dell-Sprint Commercial 2011.jpg"/>
          <p:cNvPicPr>
            <a:picLocks noChangeAspect="1" noChangeArrowheads="1"/>
          </p:cNvPicPr>
          <p:nvPr/>
        </p:nvPicPr>
        <p:blipFill>
          <a:blip r:embed="rId5" cstate="print"/>
          <a:srcRect/>
          <a:stretch>
            <a:fillRect/>
          </a:stretch>
        </p:blipFill>
        <p:spPr bwMode="auto">
          <a:xfrm>
            <a:off x="2133600" y="3886200"/>
            <a:ext cx="4572000" cy="2567738"/>
          </a:xfrm>
          <a:prstGeom prst="rect">
            <a:avLst/>
          </a:prstGeom>
          <a:noFill/>
        </p:spPr>
      </p:pic>
      <p:pic>
        <p:nvPicPr>
          <p:cNvPr id="38914" name="Picture 2" descr="E:\___VIDEO Projects\2013 Workshops\Lights...Camera...Santa\Zappos Commercial Link Frame.jpg"/>
          <p:cNvPicPr>
            <a:picLocks noChangeAspect="1" noChangeArrowheads="1"/>
          </p:cNvPicPr>
          <p:nvPr/>
        </p:nvPicPr>
        <p:blipFill>
          <a:blip r:embed="rId6" cstate="print"/>
          <a:srcRect/>
          <a:stretch>
            <a:fillRect/>
          </a:stretch>
        </p:blipFill>
        <p:spPr bwMode="auto">
          <a:xfrm rot="21173564">
            <a:off x="609600" y="2286000"/>
            <a:ext cx="2971800" cy="2241301"/>
          </a:xfrm>
          <a:prstGeom prst="rect">
            <a:avLst/>
          </a:prstGeom>
          <a:noFill/>
        </p:spPr>
      </p:pic>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pic>
        <p:nvPicPr>
          <p:cNvPr id="8" name="Otto Versandt Commercial - Fall 95.avi">
            <a:hlinkClick r:id="" action="ppaction://media"/>
          </p:cNvPr>
          <p:cNvPicPr>
            <a:picLocks noRot="1" noChangeAspect="1"/>
          </p:cNvPicPr>
          <p:nvPr>
            <a:videoFile r:link="rId1"/>
          </p:nvPr>
        </p:nvPicPr>
        <p:blipFill>
          <a:blip r:embed="rId7" cstate="print"/>
          <a:stretch>
            <a:fillRect/>
          </a:stretch>
        </p:blipFill>
        <p:spPr>
          <a:xfrm>
            <a:off x="1143000" y="2286000"/>
            <a:ext cx="6773333" cy="3810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pic>
        <p:nvPicPr>
          <p:cNvPr id="38916" name="Picture 4" descr="E:\___VIDEO Projects\2013 Workshops\Lights...Camera...Santa\StarGreetz - Hallmark Santa 2010.jpg"/>
          <p:cNvPicPr>
            <a:picLocks noChangeAspect="1" noChangeArrowheads="1"/>
          </p:cNvPicPr>
          <p:nvPr/>
        </p:nvPicPr>
        <p:blipFill>
          <a:blip r:embed="rId5" cstate="print"/>
          <a:srcRect/>
          <a:stretch>
            <a:fillRect/>
          </a:stretch>
        </p:blipFill>
        <p:spPr bwMode="auto">
          <a:xfrm rot="931254">
            <a:off x="5252127" y="1841959"/>
            <a:ext cx="3278294" cy="2438401"/>
          </a:xfrm>
          <a:prstGeom prst="rect">
            <a:avLst/>
          </a:prstGeom>
          <a:noFill/>
        </p:spPr>
      </p:pic>
      <p:pic>
        <p:nvPicPr>
          <p:cNvPr id="38915" name="Picture 3" descr="E:\___VIDEO Projects\2013 Workshops\Lights...Camera...Santa\Intel-Dell-Sprint Commercial 2011.jpg"/>
          <p:cNvPicPr>
            <a:picLocks noChangeAspect="1" noChangeArrowheads="1"/>
          </p:cNvPicPr>
          <p:nvPr/>
        </p:nvPicPr>
        <p:blipFill>
          <a:blip r:embed="rId6" cstate="print"/>
          <a:srcRect/>
          <a:stretch>
            <a:fillRect/>
          </a:stretch>
        </p:blipFill>
        <p:spPr bwMode="auto">
          <a:xfrm>
            <a:off x="2133600" y="3886200"/>
            <a:ext cx="4572000" cy="2567738"/>
          </a:xfrm>
          <a:prstGeom prst="rect">
            <a:avLst/>
          </a:prstGeom>
          <a:noFill/>
        </p:spPr>
      </p:pic>
      <p:pic>
        <p:nvPicPr>
          <p:cNvPr id="38914" name="Picture 2" descr="E:\___VIDEO Projects\2013 Workshops\Lights...Camera...Santa\Zappos Commercial Link Frame.jpg"/>
          <p:cNvPicPr>
            <a:picLocks noChangeAspect="1" noChangeArrowheads="1"/>
          </p:cNvPicPr>
          <p:nvPr/>
        </p:nvPicPr>
        <p:blipFill>
          <a:blip r:embed="rId7" cstate="print"/>
          <a:srcRect/>
          <a:stretch>
            <a:fillRect/>
          </a:stretch>
        </p:blipFill>
        <p:spPr bwMode="auto">
          <a:xfrm rot="21173564">
            <a:off x="609600" y="2286000"/>
            <a:ext cx="2971800" cy="2241301"/>
          </a:xfrm>
          <a:prstGeom prst="rect">
            <a:avLst/>
          </a:prstGeom>
          <a:noFill/>
        </p:spPr>
      </p:pic>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pic>
        <p:nvPicPr>
          <p:cNvPr id="11" name="SS &amp; DC - Interview With ABC News.avi">
            <a:hlinkClick r:id="" action="ppaction://media"/>
          </p:cNvPr>
          <p:cNvPicPr>
            <a:picLocks noRot="1" noChangeAspect="1"/>
          </p:cNvPicPr>
          <p:nvPr>
            <a:videoFile r:link="rId1"/>
          </p:nvPr>
        </p:nvPicPr>
        <p:blipFill>
          <a:blip r:embed="rId8" cstate="print"/>
          <a:stretch>
            <a:fillRect/>
          </a:stretch>
        </p:blipFill>
        <p:spPr>
          <a:xfrm>
            <a:off x="228600" y="5181600"/>
            <a:ext cx="2171700" cy="1447800"/>
          </a:xfrm>
          <a:prstGeom prst="rect">
            <a:avLst/>
          </a:prstGeom>
        </p:spPr>
      </p:pic>
      <p:pic>
        <p:nvPicPr>
          <p:cNvPr id="9" name="SS &amp; Fergie - Kohls-Candies-CHoLA.avi">
            <a:hlinkClick r:id="" action="ppaction://media"/>
          </p:cNvPr>
          <p:cNvPicPr>
            <a:picLocks noRot="1" noChangeAspect="1"/>
          </p:cNvPicPr>
          <p:nvPr>
            <a:videoFile r:link="rId2"/>
          </p:nvPr>
        </p:nvPicPr>
        <p:blipFill>
          <a:blip r:embed="rId9" cstate="print"/>
          <a:stretch>
            <a:fillRect/>
          </a:stretch>
        </p:blipFill>
        <p:spPr>
          <a:xfrm>
            <a:off x="6096000" y="4826000"/>
            <a:ext cx="2819400" cy="187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smtClean="0"/>
              <a:t>types of ACTING jobs </a:t>
            </a:r>
            <a:endParaRPr lang="en-US" dirty="0"/>
          </a:p>
        </p:txBody>
      </p:sp>
      <p:sp>
        <p:nvSpPr>
          <p:cNvPr id="7" name="Content Placeholder 2"/>
          <p:cNvSpPr txBox="1">
            <a:spLocks/>
          </p:cNvSpPr>
          <p:nvPr/>
        </p:nvSpPr>
        <p:spPr>
          <a:xfrm>
            <a:off x="228600" y="914400"/>
            <a:ext cx="8686800" cy="960438"/>
          </a:xfrm>
          <a:prstGeom prst="rect">
            <a:avLst/>
          </a:prstGeom>
        </p:spPr>
        <p:style>
          <a:lnRef idx="1">
            <a:schemeClr val="accent6"/>
          </a:lnRef>
          <a:fillRef idx="2">
            <a:schemeClr val="accent6"/>
          </a:fillRef>
          <a:effectRef idx="1">
            <a:schemeClr val="accent6"/>
          </a:effectRef>
          <a:fontRef idx="minor">
            <a:schemeClr val="dk1"/>
          </a:fontRef>
        </p:style>
        <p:txBody>
          <a:bodyPr vert="horz" anchor="ctr">
            <a:normAutofit/>
          </a:bodyPr>
          <a:lstStyle/>
          <a:p>
            <a:pPr marL="342900" indent="-342900" algn="ctr">
              <a:spcBef>
                <a:spcPct val="20000"/>
              </a:spcBef>
              <a:buClr>
                <a:schemeClr val="accent1"/>
              </a:buClr>
              <a:buSzPct val="70000"/>
              <a:buFont typeface="Wingdings 2"/>
              <a:buChar char=""/>
            </a:pPr>
            <a:r>
              <a:rPr lang="en-US" sz="3200" dirty="0"/>
              <a:t>TELEVISION / </a:t>
            </a:r>
            <a:r>
              <a:rPr lang="en-US" sz="3200" dirty="0" smtClean="0"/>
              <a:t>COMMERCIALS</a:t>
            </a:r>
            <a:endParaRPr lang="en-US" sz="3200" dirty="0"/>
          </a:p>
        </p:txBody>
      </p:sp>
      <p:sp>
        <p:nvSpPr>
          <p:cNvPr id="8" name="Content Placeholder 2"/>
          <p:cNvSpPr txBox="1">
            <a:spLocks/>
          </p:cNvSpPr>
          <p:nvPr/>
        </p:nvSpPr>
        <p:spPr>
          <a:xfrm>
            <a:off x="228600" y="2057400"/>
            <a:ext cx="8686800" cy="960438"/>
          </a:xfrm>
          <a:prstGeom prst="rect">
            <a:avLst/>
          </a:prstGeom>
        </p:spPr>
        <p:style>
          <a:lnRef idx="1">
            <a:schemeClr val="accent2"/>
          </a:lnRef>
          <a:fillRef idx="3">
            <a:schemeClr val="accent2"/>
          </a:fillRef>
          <a:effectRef idx="2">
            <a:schemeClr val="accent2"/>
          </a:effectRef>
          <a:fontRef idx="minor">
            <a:schemeClr val="lt1"/>
          </a:fontRef>
        </p:style>
        <p:txBody>
          <a:bodyPr vert="horz" anchor="ctr">
            <a:normAutofit/>
          </a:bodyPr>
          <a:lstStyle/>
          <a:p>
            <a:pPr marL="342900" lvl="0" indent="-342900" algn="ctr">
              <a:spcBef>
                <a:spcPct val="20000"/>
              </a:spcBef>
              <a:buClr>
                <a:schemeClr val="accent1"/>
              </a:buClr>
              <a:buSzPct val="70000"/>
              <a:buFont typeface="Wingdings 2"/>
              <a:buChar char=""/>
              <a:defRPr/>
            </a:pPr>
            <a:r>
              <a:rPr lang="en-US" sz="3200" dirty="0"/>
              <a:t>MOVIES / FILMS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1353</TotalTime>
  <Words>3388</Words>
  <Application>Microsoft Office PowerPoint</Application>
  <PresentationFormat>On-screen Show (4:3)</PresentationFormat>
  <Paragraphs>480</Paragraphs>
  <Slides>51</Slides>
  <Notes>51</Notes>
  <HiddenSlides>0</HiddenSlides>
  <MMClips>25</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Trek</vt:lpstr>
      <vt:lpstr>Slide 1</vt:lpstr>
      <vt:lpstr>Why Do you Want To Be An Actor?</vt:lpstr>
      <vt:lpstr>Slide 3</vt:lpstr>
      <vt:lpstr>types of ACTING jobs </vt:lpstr>
      <vt:lpstr>types of ACTING jobs </vt:lpstr>
      <vt:lpstr>types of ACTING jobs </vt:lpstr>
      <vt:lpstr>types of ACTING jobs </vt:lpstr>
      <vt:lpstr>types of ACTING jobs </vt:lpstr>
      <vt:lpstr>types of ACTING jobs </vt:lpstr>
      <vt:lpstr>MOVIES</vt:lpstr>
      <vt:lpstr>FILMS</vt:lpstr>
      <vt:lpstr>types of ACTING jobs </vt:lpstr>
      <vt:lpstr>STAGE &amp; THEATRE</vt:lpstr>
      <vt:lpstr>types of ACTING jobs </vt:lpstr>
      <vt:lpstr>THE mENTALIST</vt:lpstr>
      <vt:lpstr>THE MENTALIST</vt:lpstr>
      <vt:lpstr>types of ACTING jobs </vt:lpstr>
      <vt:lpstr>types of ACTING jobs </vt:lpstr>
      <vt:lpstr>types of ACTING jobs </vt:lpstr>
      <vt:lpstr>INTERNET / LIVE FEED</vt:lpstr>
      <vt:lpstr>OTHER types of show biz jobs </vt:lpstr>
      <vt:lpstr>VOICE OVER / NARRATION</vt:lpstr>
      <vt:lpstr>OTHER types of show biz jobs </vt:lpstr>
      <vt:lpstr>Slide 24</vt:lpstr>
      <vt:lpstr>GALLERIES / STILLS</vt:lpstr>
      <vt:lpstr>OTHER types of show biz jobs </vt:lpstr>
      <vt:lpstr>Comedy / standup</vt:lpstr>
      <vt:lpstr>if I do want to act, where do I start?</vt:lpstr>
      <vt:lpstr>CLASSES?  BACK TO SCHOOL AT MY AGE?</vt:lpstr>
      <vt:lpstr>L.a.-area  acting coaches &amp; classes</vt:lpstr>
      <vt:lpstr>Cold Reading: just stay cool!</vt:lpstr>
      <vt:lpstr>Call backs</vt:lpstr>
      <vt:lpstr>BE A STUDENT FILM STAR</vt:lpstr>
      <vt:lpstr>1st commandment: THE DIRECTOR IS GOD</vt:lpstr>
      <vt:lpstr>Santa + agent = ?</vt:lpstr>
      <vt:lpstr>What's A MANAGER—&amp; Do I Need One? </vt:lpstr>
      <vt:lpstr>tips for starting without an agent:</vt:lpstr>
      <vt:lpstr>Slide 38</vt:lpstr>
      <vt:lpstr>tips for starting without an agent:</vt:lpstr>
      <vt:lpstr>Slide 40</vt:lpstr>
      <vt:lpstr>tips for starting without an agent:</vt:lpstr>
      <vt:lpstr>I got my first imdb listing with this:</vt:lpstr>
      <vt:lpstr>tips for starting without an agent:</vt:lpstr>
      <vt:lpstr>L.a.-area  Breakdowns sheets</vt:lpstr>
      <vt:lpstr>L.a.-area  Casting services</vt:lpstr>
      <vt:lpstr>L.a.-area  Casting services</vt:lpstr>
      <vt:lpstr>I hope you’ve enjoyed the workshop</vt:lpstr>
      <vt:lpstr>How to Get an Agent </vt:lpstr>
      <vt:lpstr>Getting an agent to see your work. </vt:lpstr>
      <vt:lpstr>Getting an agent to see your work. </vt:lpstr>
      <vt:lpstr>Getting an agent to see your work.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132</cp:revision>
  <dcterms:created xsi:type="dcterms:W3CDTF">2013-01-23T22:21:23Z</dcterms:created>
  <dcterms:modified xsi:type="dcterms:W3CDTF">2013-01-25T17:21:29Z</dcterms:modified>
</cp:coreProperties>
</file>